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56" r:id="rId3"/>
    <p:sldId id="257" r:id="rId4"/>
    <p:sldId id="258" r:id="rId5"/>
    <p:sldId id="259" r:id="rId6"/>
    <p:sldId id="260" r:id="rId7"/>
    <p:sldId id="265" r:id="rId8"/>
    <p:sldId id="261" r:id="rId9"/>
    <p:sldId id="262" r:id="rId10"/>
    <p:sldId id="263" r:id="rId11"/>
    <p:sldId id="266" r:id="rId12"/>
    <p:sldId id="267" r:id="rId13"/>
    <p:sldId id="268" r:id="rId14"/>
    <p:sldId id="269" r:id="rId15"/>
    <p:sldId id="272" r:id="rId16"/>
    <p:sldId id="271" r:id="rId17"/>
    <p:sldId id="270"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dirty="0">
              <a:solidFill>
                <a:srgbClr val="FFFFFF"/>
              </a:solidFill>
            </a:endParaRPr>
          </a:p>
        </p:txBody>
      </p:sp>
      <p:sp>
        <p:nvSpPr>
          <p:cNvPr id="20" name="عنصر نائب للتذييل 19"/>
          <p:cNvSpPr>
            <a:spLocks noGrp="1"/>
          </p:cNvSpPr>
          <p:nvPr>
            <p:ph type="ftr" sz="quarter" idx="11"/>
          </p:nvPr>
        </p:nvSpPr>
        <p:spPr/>
        <p:txBody>
          <a:bodyPr/>
          <a:lstStyle>
            <a:extLst/>
          </a:lstStyle>
          <a:p>
            <a:endParaRPr kumimoji="0" lang="en-US">
              <a:solidFill>
                <a:schemeClr val="accent1">
                  <a:tint val="20000"/>
                </a:schemeClr>
              </a:solidFill>
            </a:endParaRPr>
          </a:p>
        </p:txBody>
      </p:sp>
      <p:sp>
        <p:nvSpPr>
          <p:cNvPr id="10" name="عنصر نائب لرقم الشريحة 9"/>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dirty="0">
              <a:solidFill>
                <a:srgbClr val="FFFFFF"/>
              </a:solidFill>
            </a:endParaRPr>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p>
        </p:txBody>
      </p:sp>
      <p:sp>
        <p:nvSpPr>
          <p:cNvPr id="8" name="عنصر نائب للتذييل 7"/>
          <p:cNvSpPr>
            <a:spLocks noGrp="1"/>
          </p:cNvSpPr>
          <p:nvPr>
            <p:ph type="ftr" sz="quarter" idx="11"/>
          </p:nvPr>
        </p:nvSpPr>
        <p:spPr/>
        <p:txBody>
          <a:bodyPr/>
          <a:lstStyle>
            <a:extLst/>
          </a:lstStyle>
          <a:p>
            <a:endParaRPr kumimoji="0" lang="en-US"/>
          </a:p>
        </p:txBody>
      </p:sp>
      <p:sp>
        <p:nvSpPr>
          <p:cNvPr id="9" name="عنصر نائب لرقم الشريحة 8"/>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p>
        </p:txBody>
      </p:sp>
      <p:sp>
        <p:nvSpPr>
          <p:cNvPr id="4" name="عنصر نائب للتذييل 3"/>
          <p:cNvSpPr>
            <a:spLocks noGrp="1"/>
          </p:cNvSpPr>
          <p:nvPr>
            <p:ph type="ftr" sz="quarter" idx="11"/>
          </p:nvPr>
        </p:nvSpPr>
        <p:spPr/>
        <p:txBody>
          <a:bodyPr/>
          <a:lstStyle>
            <a:extLst/>
          </a:lstStyle>
          <a:p>
            <a:endParaRPr kumimoji="0" lang="en-US"/>
          </a:p>
        </p:txBody>
      </p:sp>
      <p:sp>
        <p:nvSpPr>
          <p:cNvPr id="5" name="عنصر نائب لرقم الشريحة 4"/>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p>
        </p:txBody>
      </p:sp>
      <p:sp>
        <p:nvSpPr>
          <p:cNvPr id="3" name="عنصر نائب للتذييل 2"/>
          <p:cNvSpPr>
            <a:spLocks noGrp="1"/>
          </p:cNvSpPr>
          <p:nvPr>
            <p:ph type="ftr" sz="quarter" idx="11"/>
          </p:nvPr>
        </p:nvSpPr>
        <p:spPr/>
        <p:txBody>
          <a:bodyPr/>
          <a:lstStyle>
            <a:extLst/>
          </a:lstStyle>
          <a:p>
            <a:endParaRPr kumimoji="0" lang="en-US"/>
          </a:p>
        </p:txBody>
      </p:sp>
      <p:sp>
        <p:nvSpPr>
          <p:cNvPr id="4" name="عنصر نائب لرقم الشريحة 3"/>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9/11/2019</a:t>
            </a:fld>
            <a:endParaRPr lang="en-US">
              <a:solidFill>
                <a:schemeClr val="tx1"/>
              </a:solidFill>
            </a:endParaRPr>
          </a:p>
        </p:txBody>
      </p:sp>
      <p:sp>
        <p:nvSpPr>
          <p:cNvPr id="6" name="عنصر نائب للتذييل 5"/>
          <p:cNvSpPr>
            <a:spLocks noGrp="1"/>
          </p:cNvSpPr>
          <p:nvPr>
            <p:ph type="ftr" sz="quarter" idx="11"/>
          </p:nvPr>
        </p:nvSpPr>
        <p:spPr/>
        <p:txBody>
          <a:bodyPr/>
          <a:lstStyle>
            <a:extLst/>
          </a:lstStyle>
          <a:p>
            <a:endParaRPr kumimoji="0" lang="en-US">
              <a:solidFill>
                <a:schemeClr val="tx1"/>
              </a:solidFill>
            </a:endParaRPr>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solidFill>
                <a:schemeClr val="tx1"/>
              </a:solidFill>
            </a:endParaRPr>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eaLnBrk="1" latinLnBrk="0" hangingPunct="1"/>
            <a:fld id="{544213AF-26F6-41FA-8D85-E2C5388D6E58}" type="datetimeFigureOut">
              <a:rPr lang="en-US" smtClean="0"/>
              <a:pPr eaLnBrk="1" latinLnBrk="0" hangingPunct="1"/>
              <a:t>9/11/2019</a:t>
            </a:fld>
            <a:endParaRPr lang="en-US" sz="1000" dirty="0">
              <a:solidFill>
                <a:schemeClr val="tx1"/>
              </a:solidFill>
            </a:endParaRPr>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r" eaLnBrk="1" latinLnBrk="0" hangingPunct="1"/>
            <a:endParaRPr kumimoji="0" lang="en-US" sz="1000" dirty="0">
              <a:solidFill>
                <a:schemeClr val="tx1"/>
              </a:solidFill>
            </a:endParaRPr>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15616" y="629489"/>
            <a:ext cx="791986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tab pos="2636838" algn="ctr"/>
                <a:tab pos="5273675" algn="r"/>
              </a:tabLst>
            </a:pPr>
            <a:r>
              <a:rPr kumimoji="0" lang="en-US" sz="2000" b="1" i="0" u="none" strike="noStrike" cap="none" normalizeH="0" baseline="0" dirty="0" smtClean="0">
                <a:ln>
                  <a:noFill/>
                </a:ln>
                <a:solidFill>
                  <a:schemeClr val="accent3">
                    <a:lumMod val="75000"/>
                  </a:schemeClr>
                </a:solidFill>
                <a:effectLst/>
                <a:latin typeface="Cambria" pitchFamily="18" charset="0"/>
                <a:ea typeface="Times New Roman" pitchFamily="18" charset="0"/>
                <a:cs typeface="Times New Roman" pitchFamily="18" charset="0"/>
              </a:rPr>
              <a:t>Pathogenic bacteria. </a:t>
            </a:r>
            <a:r>
              <a:rPr kumimoji="0" lang="en-US" sz="2000" b="0" i="0" u="none" strike="noStrike" cap="none" normalizeH="0" baseline="0" dirty="0" smtClean="0">
                <a:ln>
                  <a:noFill/>
                </a:ln>
                <a:solidFill>
                  <a:schemeClr val="accent3">
                    <a:lumMod val="75000"/>
                  </a:schemeClr>
                </a:solidFill>
                <a:effectLst/>
                <a:latin typeface="Cambria" pitchFamily="18" charset="0"/>
                <a:ea typeface="Times New Roman" pitchFamily="18" charset="0"/>
                <a:cs typeface="Times New Roman" pitchFamily="18" charset="0"/>
              </a:rPr>
              <a:t>    </a:t>
            </a:r>
          </a:p>
          <a:p>
            <a:pPr marL="0" marR="0" lvl="0" indent="0" defTabSz="914400" rtl="1" eaLnBrk="1" fontAlgn="base" latinLnBrk="0" hangingPunct="1">
              <a:lnSpc>
                <a:spcPct val="100000"/>
              </a:lnSpc>
              <a:spcBef>
                <a:spcPct val="0"/>
              </a:spcBef>
              <a:spcAft>
                <a:spcPct val="0"/>
              </a:spcAft>
              <a:buClrTx/>
              <a:buSzTx/>
              <a:buFontTx/>
              <a:buNone/>
              <a:tabLst>
                <a:tab pos="2636838" algn="ctr"/>
                <a:tab pos="5273675" algn="r"/>
              </a:tabLst>
            </a:pPr>
            <a:r>
              <a:rPr kumimoji="0" lang="en-US" sz="20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a:t>
            </a:r>
          </a:p>
          <a:p>
            <a:pPr marL="0" marR="0" lvl="0" indent="0" defTabSz="914400" rtl="1" eaLnBrk="1" fontAlgn="base" latinLnBrk="0" hangingPunct="1">
              <a:lnSpc>
                <a:spcPct val="100000"/>
              </a:lnSpc>
              <a:spcBef>
                <a:spcPct val="0"/>
              </a:spcBef>
              <a:spcAft>
                <a:spcPct val="0"/>
              </a:spcAft>
              <a:buClrTx/>
              <a:buSzTx/>
              <a:buFontTx/>
              <a:buNone/>
              <a:tabLst>
                <a:tab pos="2636838" algn="ctr"/>
                <a:tab pos="5273675" algn="r"/>
              </a:tabLst>
            </a:pPr>
            <a:r>
              <a:rPr kumimoji="0" lang="en-US" sz="2000" b="0" i="0" u="none" strike="noStrike" cap="none" normalizeH="0" baseline="0" dirty="0" err="1" smtClean="0">
                <a:ln>
                  <a:noFill/>
                </a:ln>
                <a:solidFill>
                  <a:srgbClr val="FF0000"/>
                </a:solidFill>
                <a:effectLst/>
                <a:latin typeface="Cambria" pitchFamily="18" charset="0"/>
                <a:ea typeface="Times New Roman" pitchFamily="18" charset="0"/>
                <a:cs typeface="Times New Roman" pitchFamily="18" charset="0"/>
              </a:rPr>
              <a:t>Dr.Munira</a:t>
            </a:r>
            <a:r>
              <a:rPr kumimoji="0" lang="en-US" sz="2000" b="0" i="0" u="none" strike="noStrike" cap="none" normalizeH="0" baseline="0" dirty="0" smtClean="0">
                <a:ln>
                  <a:noFill/>
                </a:ln>
                <a:solidFill>
                  <a:srgbClr val="FF0000"/>
                </a:solidFill>
                <a:effectLst/>
                <a:latin typeface="Cambria" pitchFamily="18" charset="0"/>
                <a:ea typeface="Times New Roman" pitchFamily="18" charset="0"/>
                <a:cs typeface="Times New Roman" pitchFamily="18" charset="0"/>
              </a:rPr>
              <a:t> Ch. Ismail  </a:t>
            </a:r>
            <a:r>
              <a:rPr kumimoji="0" lang="en-US" sz="1600" b="0" i="0" u="none" strike="noStrike" cap="none" normalizeH="0" baseline="0" dirty="0" smtClean="0">
                <a:ln>
                  <a:noFill/>
                </a:ln>
                <a:solidFill>
                  <a:srgbClr val="FF0000"/>
                </a:solidFill>
                <a:effectLst/>
                <a:latin typeface="Cambria" pitchFamily="18" charset="0"/>
                <a:ea typeface="Times New Roman" pitchFamily="18" charset="0"/>
                <a:cs typeface="Times New Roman" pitchFamily="18" charset="0"/>
              </a:rPr>
              <a:t>       Lec.3,4</a:t>
            </a: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p:txBody>
      </p:sp>
    </p:spTree>
    <p:extLst>
      <p:ext uri="{BB962C8B-B14F-4D97-AF65-F5344CB8AC3E}">
        <p14:creationId xmlns:p14="http://schemas.microsoft.com/office/powerpoint/2010/main" val="473775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59632" y="404664"/>
            <a:ext cx="7416824" cy="4524315"/>
          </a:xfrm>
          <a:prstGeom prst="rect">
            <a:avLst/>
          </a:prstGeom>
        </p:spPr>
        <p:txBody>
          <a:bodyPr wrap="square">
            <a:spAutoFit/>
          </a:bodyPr>
          <a:lstStyle/>
          <a:p>
            <a:r>
              <a:rPr lang="en-US" b="1" dirty="0"/>
              <a:t>		 </a:t>
            </a:r>
            <a:endParaRPr lang="en-US" dirty="0"/>
          </a:p>
          <a:p>
            <a:r>
              <a:rPr lang="en-US" b="1" dirty="0">
                <a:solidFill>
                  <a:srgbClr val="FF0000"/>
                </a:solidFill>
              </a:rPr>
              <a:t>Clinical features:</a:t>
            </a:r>
            <a:endParaRPr lang="en-US" dirty="0">
              <a:solidFill>
                <a:srgbClr val="FF0000"/>
              </a:solidFill>
            </a:endParaRPr>
          </a:p>
          <a:p>
            <a:r>
              <a:rPr lang="en-US" dirty="0"/>
              <a:t> </a:t>
            </a:r>
          </a:p>
          <a:p>
            <a:pPr algn="just"/>
            <a:r>
              <a:rPr lang="en-US" b="1" dirty="0">
                <a:solidFill>
                  <a:srgbClr val="00B050"/>
                </a:solidFill>
              </a:rPr>
              <a:t>1. Food poisoning.</a:t>
            </a:r>
            <a:endParaRPr lang="en-US" dirty="0">
              <a:solidFill>
                <a:srgbClr val="00B050"/>
              </a:solidFill>
            </a:endParaRPr>
          </a:p>
          <a:p>
            <a:pPr algn="just"/>
            <a:r>
              <a:rPr lang="en-US" dirty="0">
                <a:solidFill>
                  <a:srgbClr val="00B050"/>
                </a:solidFill>
              </a:rPr>
              <a:t>Pathogenicity determinant: Exotoxin</a:t>
            </a:r>
          </a:p>
          <a:p>
            <a:pPr algn="just"/>
            <a:r>
              <a:rPr lang="en-US" b="1" dirty="0" err="1">
                <a:solidFill>
                  <a:srgbClr val="00B050"/>
                </a:solidFill>
              </a:rPr>
              <a:t>a</a:t>
            </a:r>
            <a:r>
              <a:rPr lang="en-US" dirty="0" err="1">
                <a:solidFill>
                  <a:srgbClr val="00B050"/>
                </a:solidFill>
              </a:rPr>
              <a:t>.Emetic</a:t>
            </a:r>
            <a:r>
              <a:rPr lang="en-US" dirty="0">
                <a:solidFill>
                  <a:srgbClr val="00B050"/>
                </a:solidFill>
              </a:rPr>
              <a:t> type food poisoning.	</a:t>
            </a:r>
          </a:p>
          <a:p>
            <a:pPr algn="just"/>
            <a:r>
              <a:rPr lang="en-US" dirty="0">
                <a:solidFill>
                  <a:srgbClr val="00B050"/>
                </a:solidFill>
              </a:rPr>
              <a:t>IP is 1-5 </a:t>
            </a:r>
            <a:r>
              <a:rPr lang="en-US" dirty="0" err="1">
                <a:solidFill>
                  <a:srgbClr val="00B050"/>
                </a:solidFill>
              </a:rPr>
              <a:t>hrs</a:t>
            </a:r>
            <a:r>
              <a:rPr lang="en-US" dirty="0">
                <a:solidFill>
                  <a:srgbClr val="00B050"/>
                </a:solidFill>
              </a:rPr>
              <a:t> after ingestion of preformed toxin contaminating rice and pasta dishes.</a:t>
            </a:r>
          </a:p>
          <a:p>
            <a:pPr algn="just"/>
            <a:r>
              <a:rPr lang="en-US" dirty="0">
                <a:solidFill>
                  <a:srgbClr val="00B050"/>
                </a:solidFill>
              </a:rPr>
              <a:t>Characterized by nausea, vomiting, abdominal cramps, and self-limited with in 24 hrs.</a:t>
            </a:r>
          </a:p>
          <a:p>
            <a:pPr algn="just"/>
            <a:r>
              <a:rPr lang="en-US" b="1" dirty="0">
                <a:solidFill>
                  <a:srgbClr val="00B050"/>
                </a:solidFill>
              </a:rPr>
              <a:t> </a:t>
            </a:r>
            <a:endParaRPr lang="en-US" dirty="0">
              <a:solidFill>
                <a:srgbClr val="00B050"/>
              </a:solidFill>
            </a:endParaRPr>
          </a:p>
          <a:p>
            <a:pPr algn="just"/>
            <a:r>
              <a:rPr lang="en-US" b="1" dirty="0">
                <a:solidFill>
                  <a:srgbClr val="00B050"/>
                </a:solidFill>
              </a:rPr>
              <a:t>b</a:t>
            </a:r>
            <a:r>
              <a:rPr lang="en-US" dirty="0">
                <a:solidFill>
                  <a:srgbClr val="00B050"/>
                </a:solidFill>
              </a:rPr>
              <a:t>. Diarrheal type food poisoning.</a:t>
            </a:r>
          </a:p>
          <a:p>
            <a:pPr algn="just"/>
            <a:r>
              <a:rPr lang="en-US" dirty="0">
                <a:solidFill>
                  <a:srgbClr val="00B050"/>
                </a:solidFill>
              </a:rPr>
              <a:t>IP is 1-24 </a:t>
            </a:r>
            <a:r>
              <a:rPr lang="en-US" dirty="0" err="1">
                <a:solidFill>
                  <a:srgbClr val="00B050"/>
                </a:solidFill>
              </a:rPr>
              <a:t>hrs</a:t>
            </a:r>
            <a:r>
              <a:rPr lang="en-US" dirty="0">
                <a:solidFill>
                  <a:srgbClr val="00B050"/>
                </a:solidFill>
              </a:rPr>
              <a:t> after ingestion of contaminated meat dishes </a:t>
            </a:r>
            <a:r>
              <a:rPr lang="en-US" dirty="0" err="1">
                <a:solidFill>
                  <a:srgbClr val="00B050"/>
                </a:solidFill>
              </a:rPr>
              <a:t>sporulating</a:t>
            </a:r>
            <a:r>
              <a:rPr lang="en-US" dirty="0">
                <a:solidFill>
                  <a:srgbClr val="00B050"/>
                </a:solidFill>
              </a:rPr>
              <a:t> or preformed toxin.</a:t>
            </a:r>
          </a:p>
          <a:p>
            <a:pPr algn="just"/>
            <a:r>
              <a:rPr lang="en-US" dirty="0">
                <a:solidFill>
                  <a:srgbClr val="00B050"/>
                </a:solidFill>
              </a:rPr>
              <a:t>Characterized by profuse diarrhea  and abdominal </a:t>
            </a:r>
            <a:r>
              <a:rPr lang="en-US" dirty="0" err="1">
                <a:solidFill>
                  <a:srgbClr val="00B050"/>
                </a:solidFill>
              </a:rPr>
              <a:t>cramps.Fever</a:t>
            </a:r>
            <a:r>
              <a:rPr lang="en-US" dirty="0">
                <a:solidFill>
                  <a:srgbClr val="00B050"/>
                </a:solidFill>
              </a:rPr>
              <a:t> and vomiting is uncommon.</a:t>
            </a:r>
          </a:p>
        </p:txBody>
      </p:sp>
    </p:spTree>
    <p:extLst>
      <p:ext uri="{BB962C8B-B14F-4D97-AF65-F5344CB8AC3E}">
        <p14:creationId xmlns:p14="http://schemas.microsoft.com/office/powerpoint/2010/main" val="3870338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75656" y="620689"/>
            <a:ext cx="7128792" cy="2862322"/>
          </a:xfrm>
          <a:prstGeom prst="rect">
            <a:avLst/>
          </a:prstGeom>
        </p:spPr>
        <p:txBody>
          <a:bodyPr wrap="square">
            <a:spAutoFit/>
          </a:bodyPr>
          <a:lstStyle/>
          <a:p>
            <a:r>
              <a:rPr lang="en-US" b="1" dirty="0">
                <a:solidFill>
                  <a:srgbClr val="FF0000"/>
                </a:solidFill>
              </a:rPr>
              <a:t>Lab. Diagnosis.</a:t>
            </a:r>
            <a:endParaRPr lang="en-US" dirty="0">
              <a:solidFill>
                <a:srgbClr val="FF0000"/>
              </a:solidFill>
            </a:endParaRPr>
          </a:p>
          <a:p>
            <a:r>
              <a:rPr lang="en-US" dirty="0">
                <a:solidFill>
                  <a:srgbClr val="00B050"/>
                </a:solidFill>
              </a:rPr>
              <a:t>&gt;105 org/</a:t>
            </a:r>
            <a:r>
              <a:rPr lang="en-US" dirty="0" err="1">
                <a:solidFill>
                  <a:srgbClr val="00B050"/>
                </a:solidFill>
              </a:rPr>
              <a:t>gm</a:t>
            </a:r>
            <a:r>
              <a:rPr lang="en-US" dirty="0">
                <a:solidFill>
                  <a:srgbClr val="00B050"/>
                </a:solidFill>
              </a:rPr>
              <a:t> of food</a:t>
            </a:r>
          </a:p>
          <a:p>
            <a:r>
              <a:rPr lang="en-US" dirty="0">
                <a:solidFill>
                  <a:srgbClr val="00B050"/>
                </a:solidFill>
              </a:rPr>
              <a:t>Isolation of </a:t>
            </a:r>
            <a:r>
              <a:rPr lang="en-US" i="1" dirty="0" err="1">
                <a:solidFill>
                  <a:srgbClr val="00B050"/>
                </a:solidFill>
              </a:rPr>
              <a:t>B.cereus</a:t>
            </a:r>
            <a:r>
              <a:rPr lang="en-US" dirty="0">
                <a:solidFill>
                  <a:srgbClr val="00B050"/>
                </a:solidFill>
              </a:rPr>
              <a:t> in stool is not diagnostic since it is present in normal stool specimen.	</a:t>
            </a:r>
          </a:p>
          <a:p>
            <a:r>
              <a:rPr lang="en-US" dirty="0">
                <a:solidFill>
                  <a:srgbClr val="00B050"/>
                </a:solidFill>
              </a:rPr>
              <a:t>Treatment: Fluid replacement</a:t>
            </a:r>
          </a:p>
          <a:p>
            <a:r>
              <a:rPr lang="en-US" dirty="0">
                <a:solidFill>
                  <a:srgbClr val="00B050"/>
                </a:solidFill>
              </a:rPr>
              <a:t>Antibiotics not required</a:t>
            </a:r>
          </a:p>
          <a:p>
            <a:r>
              <a:rPr lang="en-US" dirty="0"/>
              <a:t> </a:t>
            </a:r>
          </a:p>
          <a:p>
            <a:r>
              <a:rPr lang="en-US" b="1" dirty="0">
                <a:solidFill>
                  <a:srgbClr val="FF0000"/>
                </a:solidFill>
              </a:rPr>
              <a:t>2. Ocular infection.</a:t>
            </a:r>
            <a:endParaRPr lang="en-US" dirty="0">
              <a:solidFill>
                <a:srgbClr val="FF0000"/>
              </a:solidFill>
            </a:endParaRPr>
          </a:p>
          <a:p>
            <a:r>
              <a:rPr lang="en-US" dirty="0">
                <a:solidFill>
                  <a:srgbClr val="00B050"/>
                </a:solidFill>
              </a:rPr>
              <a:t>Ocular disease following trauma from non-</a:t>
            </a:r>
            <a:r>
              <a:rPr lang="en-US" dirty="0" err="1">
                <a:solidFill>
                  <a:srgbClr val="00B050"/>
                </a:solidFill>
              </a:rPr>
              <a:t>sugical</a:t>
            </a:r>
            <a:r>
              <a:rPr lang="en-US" dirty="0">
                <a:solidFill>
                  <a:srgbClr val="00B050"/>
                </a:solidFill>
              </a:rPr>
              <a:t> penetrating</a:t>
            </a:r>
          </a:p>
          <a:p>
            <a:pPr rtl="1"/>
            <a:r>
              <a:rPr lang="en-US" dirty="0" err="1">
                <a:solidFill>
                  <a:srgbClr val="00B050"/>
                </a:solidFill>
              </a:rPr>
              <a:t>Objects,manifests</a:t>
            </a:r>
            <a:r>
              <a:rPr lang="en-US" dirty="0">
                <a:solidFill>
                  <a:srgbClr val="00B050"/>
                </a:solidFill>
              </a:rPr>
              <a:t> with keratitis, </a:t>
            </a:r>
            <a:r>
              <a:rPr lang="en-US" dirty="0" err="1">
                <a:solidFill>
                  <a:srgbClr val="00B050"/>
                </a:solidFill>
              </a:rPr>
              <a:t>endophthalmitis</a:t>
            </a:r>
            <a:r>
              <a:rPr lang="en-US" dirty="0">
                <a:solidFill>
                  <a:srgbClr val="00B050"/>
                </a:solidFill>
              </a:rPr>
              <a:t>, and </a:t>
            </a:r>
            <a:r>
              <a:rPr lang="en-US" dirty="0" err="1">
                <a:solidFill>
                  <a:srgbClr val="00B050"/>
                </a:solidFill>
              </a:rPr>
              <a:t>panophthalmitis</a:t>
            </a:r>
            <a:endParaRPr lang="en-US" dirty="0">
              <a:solidFill>
                <a:srgbClr val="00B050"/>
              </a:solidFill>
            </a:endParaRPr>
          </a:p>
        </p:txBody>
      </p:sp>
      <p:pic>
        <p:nvPicPr>
          <p:cNvPr id="3" name="صورة 2" descr="C:\Users\pc\Documents\images (14).jpg"/>
          <p:cNvPicPr/>
          <p:nvPr/>
        </p:nvPicPr>
        <p:blipFill>
          <a:blip r:embed="rId2">
            <a:extLst>
              <a:ext uri="{28A0092B-C50C-407E-A947-70E740481C1C}">
                <a14:useLocalDpi xmlns:a14="http://schemas.microsoft.com/office/drawing/2010/main" val="0"/>
              </a:ext>
            </a:extLst>
          </a:blip>
          <a:srcRect/>
          <a:stretch>
            <a:fillRect/>
          </a:stretch>
        </p:blipFill>
        <p:spPr bwMode="auto">
          <a:xfrm>
            <a:off x="3368856" y="3789040"/>
            <a:ext cx="3147360" cy="1691640"/>
          </a:xfrm>
          <a:prstGeom prst="rect">
            <a:avLst/>
          </a:prstGeom>
          <a:ln>
            <a:noFill/>
          </a:ln>
          <a:effectLst>
            <a:outerShdw blurRad="292100" dist="139700" dir="2700000" algn="tl" rotWithShape="0">
              <a:srgbClr val="333333">
                <a:alpha val="65000"/>
              </a:srgbClr>
            </a:outerShdw>
          </a:effectLst>
        </p:spPr>
      </p:pic>
      <p:sp>
        <p:nvSpPr>
          <p:cNvPr id="4" name="مستطيل 3"/>
          <p:cNvSpPr/>
          <p:nvPr/>
        </p:nvSpPr>
        <p:spPr>
          <a:xfrm>
            <a:off x="4464926" y="5661248"/>
            <a:ext cx="1150251" cy="369332"/>
          </a:xfrm>
          <a:prstGeom prst="rect">
            <a:avLst/>
          </a:prstGeom>
        </p:spPr>
        <p:txBody>
          <a:bodyPr wrap="none">
            <a:spAutoFit/>
          </a:bodyPr>
          <a:lstStyle/>
          <a:p>
            <a:r>
              <a:rPr lang="en-US" b="1" dirty="0"/>
              <a:t>Keratitis</a:t>
            </a:r>
            <a:r>
              <a:rPr lang="en-US" dirty="0"/>
              <a:t>.</a:t>
            </a:r>
            <a:endParaRPr lang="ar-IQ" dirty="0"/>
          </a:p>
        </p:txBody>
      </p:sp>
    </p:spTree>
    <p:extLst>
      <p:ext uri="{BB962C8B-B14F-4D97-AF65-F5344CB8AC3E}">
        <p14:creationId xmlns:p14="http://schemas.microsoft.com/office/powerpoint/2010/main" val="3184982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764704"/>
            <a:ext cx="7272808" cy="2585323"/>
          </a:xfrm>
          <a:prstGeom prst="rect">
            <a:avLst/>
          </a:prstGeom>
        </p:spPr>
        <p:txBody>
          <a:bodyPr wrap="square">
            <a:spAutoFit/>
          </a:bodyPr>
          <a:lstStyle/>
          <a:p>
            <a:r>
              <a:rPr lang="en-US" b="1" dirty="0">
                <a:solidFill>
                  <a:srgbClr val="FF0000"/>
                </a:solidFill>
              </a:rPr>
              <a:t>2. Genus: Clostridium.</a:t>
            </a:r>
            <a:endParaRPr lang="en-US" dirty="0">
              <a:solidFill>
                <a:srgbClr val="FF0000"/>
              </a:solidFill>
            </a:endParaRPr>
          </a:p>
          <a:p>
            <a:r>
              <a:rPr lang="en-US" b="1" dirty="0">
                <a:solidFill>
                  <a:srgbClr val="00B050"/>
                </a:solidFill>
              </a:rPr>
              <a:t>Characteristics</a:t>
            </a:r>
            <a:r>
              <a:rPr lang="en-US" dirty="0">
                <a:solidFill>
                  <a:srgbClr val="00B050"/>
                </a:solidFill>
              </a:rPr>
              <a:t>:</a:t>
            </a:r>
          </a:p>
          <a:p>
            <a:r>
              <a:rPr lang="en-US" dirty="0">
                <a:solidFill>
                  <a:srgbClr val="00B050"/>
                </a:solidFill>
              </a:rPr>
              <a:t>• Clostridia are anaerobic, spore-forming motile, gram-positive</a:t>
            </a:r>
          </a:p>
          <a:p>
            <a:r>
              <a:rPr lang="en-US" dirty="0">
                <a:solidFill>
                  <a:srgbClr val="00B050"/>
                </a:solidFill>
              </a:rPr>
              <a:t>rods.</a:t>
            </a:r>
          </a:p>
          <a:p>
            <a:r>
              <a:rPr lang="en-US" dirty="0">
                <a:solidFill>
                  <a:srgbClr val="00B050"/>
                </a:solidFill>
              </a:rPr>
              <a:t>• Most species are soil saprophytes but a few are pathogens to human.</a:t>
            </a:r>
          </a:p>
          <a:p>
            <a:r>
              <a:rPr lang="en-US" dirty="0">
                <a:solidFill>
                  <a:srgbClr val="00B050"/>
                </a:solidFill>
              </a:rPr>
              <a:t>• They inhabit human and animal intestine, soil, </a:t>
            </a:r>
            <a:r>
              <a:rPr lang="en-US" dirty="0" err="1">
                <a:solidFill>
                  <a:srgbClr val="00B050"/>
                </a:solidFill>
              </a:rPr>
              <a:t>water,decaying</a:t>
            </a:r>
            <a:r>
              <a:rPr lang="en-US" dirty="0">
                <a:solidFill>
                  <a:srgbClr val="00B050"/>
                </a:solidFill>
              </a:rPr>
              <a:t> animal and plant matter.</a:t>
            </a:r>
          </a:p>
          <a:p>
            <a:r>
              <a:rPr lang="en-US" dirty="0">
                <a:solidFill>
                  <a:srgbClr val="00B050"/>
                </a:solidFill>
              </a:rPr>
              <a:t>• Spores of clostridia are wider than the diameter of organism and located centrally, </a:t>
            </a:r>
            <a:r>
              <a:rPr lang="en-US" dirty="0" err="1">
                <a:solidFill>
                  <a:srgbClr val="00B050"/>
                </a:solidFill>
              </a:rPr>
              <a:t>subterminally</a:t>
            </a:r>
            <a:r>
              <a:rPr lang="en-US" dirty="0">
                <a:solidFill>
                  <a:srgbClr val="00B050"/>
                </a:solidFill>
              </a:rPr>
              <a:t> and terminally.</a:t>
            </a:r>
          </a:p>
        </p:txBody>
      </p:sp>
      <p:pic>
        <p:nvPicPr>
          <p:cNvPr id="3" name="صورة 2" descr="C:\Users\pc\Documents\images (16).jpg"/>
          <p:cNvPicPr/>
          <p:nvPr/>
        </p:nvPicPr>
        <p:blipFill>
          <a:blip r:embed="rId2">
            <a:extLst>
              <a:ext uri="{28A0092B-C50C-407E-A947-70E740481C1C}">
                <a14:useLocalDpi xmlns:a14="http://schemas.microsoft.com/office/drawing/2010/main" val="0"/>
              </a:ext>
            </a:extLst>
          </a:blip>
          <a:srcRect/>
          <a:stretch>
            <a:fillRect/>
          </a:stretch>
        </p:blipFill>
        <p:spPr bwMode="auto">
          <a:xfrm>
            <a:off x="3131840" y="3645024"/>
            <a:ext cx="3384375" cy="1619627"/>
          </a:xfrm>
          <a:prstGeom prst="rect">
            <a:avLst/>
          </a:prstGeom>
          <a:ln w="19050">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078108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59632" y="836713"/>
            <a:ext cx="7056784" cy="3416320"/>
          </a:xfrm>
          <a:prstGeom prst="rect">
            <a:avLst/>
          </a:prstGeom>
        </p:spPr>
        <p:txBody>
          <a:bodyPr wrap="square">
            <a:spAutoFit/>
          </a:bodyPr>
          <a:lstStyle/>
          <a:p>
            <a:r>
              <a:rPr lang="en-US" b="1" dirty="0">
                <a:solidFill>
                  <a:srgbClr val="FF0000"/>
                </a:solidFill>
              </a:rPr>
              <a:t>• Species of medical importance:</a:t>
            </a:r>
            <a:endParaRPr lang="en-US" dirty="0">
              <a:solidFill>
                <a:srgbClr val="FF0000"/>
              </a:solidFill>
            </a:endParaRPr>
          </a:p>
          <a:p>
            <a:r>
              <a:rPr lang="en-US" i="1" dirty="0">
                <a:solidFill>
                  <a:srgbClr val="00B050"/>
                </a:solidFill>
              </a:rPr>
              <a:t>C. </a:t>
            </a:r>
            <a:r>
              <a:rPr lang="en-US" i="1" dirty="0" err="1">
                <a:solidFill>
                  <a:srgbClr val="00B050"/>
                </a:solidFill>
              </a:rPr>
              <a:t>perfringens</a:t>
            </a:r>
            <a:r>
              <a:rPr lang="en-US" i="1" dirty="0">
                <a:solidFill>
                  <a:srgbClr val="00B050"/>
                </a:solidFill>
              </a:rPr>
              <a:t>.</a:t>
            </a:r>
            <a:endParaRPr lang="en-US" dirty="0">
              <a:solidFill>
                <a:srgbClr val="00B050"/>
              </a:solidFill>
            </a:endParaRPr>
          </a:p>
          <a:p>
            <a:r>
              <a:rPr lang="en-US" i="1" dirty="0">
                <a:solidFill>
                  <a:srgbClr val="00B050"/>
                </a:solidFill>
              </a:rPr>
              <a:t>C. </a:t>
            </a:r>
            <a:r>
              <a:rPr lang="en-US" i="1" dirty="0" err="1">
                <a:solidFill>
                  <a:srgbClr val="00B050"/>
                </a:solidFill>
              </a:rPr>
              <a:t>tetani</a:t>
            </a:r>
            <a:r>
              <a:rPr lang="en-US" i="1" dirty="0">
                <a:solidFill>
                  <a:srgbClr val="00B050"/>
                </a:solidFill>
              </a:rPr>
              <a:t>.</a:t>
            </a:r>
            <a:endParaRPr lang="en-US" dirty="0">
              <a:solidFill>
                <a:srgbClr val="00B050"/>
              </a:solidFill>
            </a:endParaRPr>
          </a:p>
          <a:p>
            <a:r>
              <a:rPr lang="en-US" i="1" dirty="0">
                <a:solidFill>
                  <a:srgbClr val="00B050"/>
                </a:solidFill>
              </a:rPr>
              <a:t>C. </a:t>
            </a:r>
            <a:r>
              <a:rPr lang="en-US" i="1" dirty="0" err="1">
                <a:solidFill>
                  <a:srgbClr val="00B050"/>
                </a:solidFill>
              </a:rPr>
              <a:t>botulinum</a:t>
            </a:r>
            <a:r>
              <a:rPr lang="en-US" i="1" dirty="0">
                <a:solidFill>
                  <a:srgbClr val="00B050"/>
                </a:solidFill>
              </a:rPr>
              <a:t>.</a:t>
            </a:r>
            <a:endParaRPr lang="en-US" dirty="0">
              <a:solidFill>
                <a:srgbClr val="00B050"/>
              </a:solidFill>
            </a:endParaRPr>
          </a:p>
          <a:p>
            <a:pPr rtl="1"/>
            <a:r>
              <a:rPr lang="en-US" i="1" dirty="0">
                <a:solidFill>
                  <a:srgbClr val="00B050"/>
                </a:solidFill>
              </a:rPr>
              <a:t>	.	</a:t>
            </a:r>
            <a:r>
              <a:rPr lang="en-US" i="1" dirty="0" err="1">
                <a:solidFill>
                  <a:srgbClr val="00B050"/>
                </a:solidFill>
              </a:rPr>
              <a:t>C.difficile</a:t>
            </a:r>
            <a:endParaRPr lang="en-US" dirty="0">
              <a:solidFill>
                <a:srgbClr val="00B050"/>
              </a:solidFill>
            </a:endParaRPr>
          </a:p>
          <a:p>
            <a:r>
              <a:rPr lang="en-US" b="1" i="1" dirty="0">
                <a:solidFill>
                  <a:srgbClr val="FF0000"/>
                </a:solidFill>
              </a:rPr>
              <a:t>Clostridium </a:t>
            </a:r>
            <a:r>
              <a:rPr lang="en-US" b="1" i="1" dirty="0" err="1">
                <a:solidFill>
                  <a:srgbClr val="FF0000"/>
                </a:solidFill>
              </a:rPr>
              <a:t>perfringens</a:t>
            </a:r>
            <a:r>
              <a:rPr lang="en-US" b="1" i="1" dirty="0">
                <a:solidFill>
                  <a:srgbClr val="FF0000"/>
                </a:solidFill>
              </a:rPr>
              <a:t>.</a:t>
            </a:r>
            <a:endParaRPr lang="en-US" dirty="0">
              <a:solidFill>
                <a:srgbClr val="FF0000"/>
              </a:solidFill>
            </a:endParaRPr>
          </a:p>
          <a:p>
            <a:r>
              <a:rPr lang="en-US" b="1" dirty="0">
                <a:solidFill>
                  <a:srgbClr val="FF0000"/>
                </a:solidFill>
              </a:rPr>
              <a:t>Characteristics</a:t>
            </a:r>
            <a:r>
              <a:rPr lang="en-US" dirty="0">
                <a:solidFill>
                  <a:srgbClr val="FF0000"/>
                </a:solidFill>
              </a:rPr>
              <a:t>:</a:t>
            </a:r>
          </a:p>
          <a:p>
            <a:r>
              <a:rPr lang="en-US" dirty="0">
                <a:solidFill>
                  <a:srgbClr val="00B050"/>
                </a:solidFill>
              </a:rPr>
              <a:t>• Capsulated, non-motile, short gram-positive rods in which spores are hardly seen.</a:t>
            </a:r>
          </a:p>
          <a:p>
            <a:r>
              <a:rPr lang="en-US" dirty="0">
                <a:solidFill>
                  <a:srgbClr val="00B050"/>
                </a:solidFill>
              </a:rPr>
              <a:t>• there are five toxigenic groups : A-E</a:t>
            </a:r>
          </a:p>
          <a:p>
            <a:r>
              <a:rPr lang="en-US" dirty="0">
                <a:solidFill>
                  <a:srgbClr val="00B050"/>
                </a:solidFill>
              </a:rPr>
              <a:t>• Human disease is caused by C. </a:t>
            </a:r>
            <a:r>
              <a:rPr lang="en-US" dirty="0" err="1">
                <a:solidFill>
                  <a:srgbClr val="00B050"/>
                </a:solidFill>
              </a:rPr>
              <a:t>perfringens</a:t>
            </a:r>
            <a:r>
              <a:rPr lang="en-US" dirty="0">
                <a:solidFill>
                  <a:srgbClr val="00B050"/>
                </a:solidFill>
              </a:rPr>
              <a:t> type A and C.</a:t>
            </a:r>
          </a:p>
          <a:p>
            <a:r>
              <a:rPr lang="en-US" dirty="0">
                <a:solidFill>
                  <a:srgbClr val="00B050"/>
                </a:solidFill>
              </a:rPr>
              <a:t> </a:t>
            </a:r>
          </a:p>
        </p:txBody>
      </p:sp>
    </p:spTree>
    <p:extLst>
      <p:ext uri="{BB962C8B-B14F-4D97-AF65-F5344CB8AC3E}">
        <p14:creationId xmlns:p14="http://schemas.microsoft.com/office/powerpoint/2010/main" val="397294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91680" y="620688"/>
            <a:ext cx="6264696" cy="1477328"/>
          </a:xfrm>
          <a:prstGeom prst="rect">
            <a:avLst/>
          </a:prstGeom>
        </p:spPr>
        <p:txBody>
          <a:bodyPr wrap="square">
            <a:spAutoFit/>
          </a:bodyPr>
          <a:lstStyle/>
          <a:p>
            <a:r>
              <a:rPr lang="en-US" b="1" dirty="0">
                <a:solidFill>
                  <a:srgbClr val="FF0000"/>
                </a:solidFill>
              </a:rPr>
              <a:t>Clinical manifestation:</a:t>
            </a:r>
            <a:endParaRPr lang="en-US" dirty="0">
              <a:solidFill>
                <a:srgbClr val="FF0000"/>
              </a:solidFill>
            </a:endParaRPr>
          </a:p>
          <a:p>
            <a:r>
              <a:rPr lang="en-US" dirty="0">
                <a:solidFill>
                  <a:srgbClr val="00B050"/>
                </a:solidFill>
              </a:rPr>
              <a:t>1. </a:t>
            </a:r>
            <a:r>
              <a:rPr lang="en-US" dirty="0" err="1">
                <a:solidFill>
                  <a:srgbClr val="00B050"/>
                </a:solidFill>
              </a:rPr>
              <a:t>Clostridial</a:t>
            </a:r>
            <a:r>
              <a:rPr lang="en-US" dirty="0">
                <a:solidFill>
                  <a:srgbClr val="00B050"/>
                </a:solidFill>
              </a:rPr>
              <a:t> </a:t>
            </a:r>
            <a:r>
              <a:rPr lang="en-US" dirty="0" err="1">
                <a:solidFill>
                  <a:srgbClr val="00B050"/>
                </a:solidFill>
              </a:rPr>
              <a:t>myonecrosis</a:t>
            </a:r>
            <a:r>
              <a:rPr lang="en-US" dirty="0">
                <a:solidFill>
                  <a:srgbClr val="00B050"/>
                </a:solidFill>
              </a:rPr>
              <a:t>: Gas gangrene.</a:t>
            </a:r>
          </a:p>
          <a:p>
            <a:r>
              <a:rPr lang="en-US" dirty="0">
                <a:solidFill>
                  <a:srgbClr val="00B050"/>
                </a:solidFill>
              </a:rPr>
              <a:t>. IP(Incubation period) =1-3 days</a:t>
            </a:r>
          </a:p>
          <a:p>
            <a:r>
              <a:rPr lang="en-US" dirty="0">
                <a:solidFill>
                  <a:srgbClr val="00B050"/>
                </a:solidFill>
              </a:rPr>
              <a:t>Colonization of devitalized </a:t>
            </a:r>
            <a:r>
              <a:rPr lang="en-US" dirty="0" err="1">
                <a:solidFill>
                  <a:srgbClr val="00B050"/>
                </a:solidFill>
              </a:rPr>
              <a:t>tramatized</a:t>
            </a:r>
            <a:r>
              <a:rPr lang="en-US" dirty="0">
                <a:solidFill>
                  <a:srgbClr val="00B050"/>
                </a:solidFill>
              </a:rPr>
              <a:t> wound by </a:t>
            </a:r>
            <a:r>
              <a:rPr lang="en-US" i="1" dirty="0" err="1">
                <a:solidFill>
                  <a:srgbClr val="00B050"/>
                </a:solidFill>
              </a:rPr>
              <a:t>C</a:t>
            </a:r>
            <a:r>
              <a:rPr lang="en-US" dirty="0" err="1">
                <a:solidFill>
                  <a:srgbClr val="00B050"/>
                </a:solidFill>
              </a:rPr>
              <a:t>.</a:t>
            </a:r>
            <a:r>
              <a:rPr lang="en-US" i="1" dirty="0" err="1">
                <a:solidFill>
                  <a:srgbClr val="00B050"/>
                </a:solidFill>
              </a:rPr>
              <a:t>perfringens</a:t>
            </a:r>
            <a:r>
              <a:rPr lang="en-US" dirty="0">
                <a:solidFill>
                  <a:srgbClr val="00B050"/>
                </a:solidFill>
              </a:rPr>
              <a:t> spores, and organism </a:t>
            </a:r>
            <a:r>
              <a:rPr lang="en-US" dirty="0" err="1">
                <a:solidFill>
                  <a:srgbClr val="00B050"/>
                </a:solidFill>
              </a:rPr>
              <a:t>germiation</a:t>
            </a:r>
            <a:r>
              <a:rPr lang="en-US" dirty="0">
                <a:solidFill>
                  <a:srgbClr val="00B050"/>
                </a:solidFill>
              </a:rPr>
              <a:t> and release of toxins.</a:t>
            </a:r>
          </a:p>
        </p:txBody>
      </p:sp>
      <p:pic>
        <p:nvPicPr>
          <p:cNvPr id="3" name="صورة 2" descr="C:\Users\pc\Documents\تنزيل (19).jpg"/>
          <p:cNvPicPr/>
          <p:nvPr/>
        </p:nvPicPr>
        <p:blipFill>
          <a:blip r:embed="rId2">
            <a:extLst>
              <a:ext uri="{28A0092B-C50C-407E-A947-70E740481C1C}">
                <a14:useLocalDpi xmlns:a14="http://schemas.microsoft.com/office/drawing/2010/main" val="0"/>
              </a:ext>
            </a:extLst>
          </a:blip>
          <a:srcRect/>
          <a:stretch>
            <a:fillRect/>
          </a:stretch>
        </p:blipFill>
        <p:spPr bwMode="auto">
          <a:xfrm>
            <a:off x="2195736" y="2733674"/>
            <a:ext cx="4896544" cy="256753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464753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043608" y="958171"/>
            <a:ext cx="612068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 </a:t>
            </a:r>
            <a:r>
              <a:rPr kumimoji="0" lang="en-US" b="0"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Clostridial</a:t>
            </a:r>
            <a:r>
              <a:rPr kumimoji="0" lang="en-US"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food poisoning:</a:t>
            </a:r>
            <a:endParaRPr kumimoji="0" lang="en-US"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صورة 2" descr="C:\Users\pc\Documents\Clostridial+food+poisoning.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800" y="2924944"/>
            <a:ext cx="4176464" cy="2592288"/>
          </a:xfrm>
          <a:prstGeom prst="rect">
            <a:avLst/>
          </a:prstGeom>
          <a:ln>
            <a:noFill/>
          </a:ln>
          <a:effectLst>
            <a:outerShdw blurRad="292100" dist="139700" dir="2700000" algn="tl" rotWithShape="0">
              <a:srgbClr val="333333">
                <a:alpha val="65000"/>
              </a:srgbClr>
            </a:outerShdw>
          </a:effectLst>
        </p:spPr>
      </p:pic>
      <p:sp>
        <p:nvSpPr>
          <p:cNvPr id="4" name="Rectangle 3"/>
          <p:cNvSpPr>
            <a:spLocks noChangeArrowheads="1"/>
          </p:cNvSpPr>
          <p:nvPr/>
        </p:nvSpPr>
        <p:spPr bwMode="auto">
          <a:xfrm>
            <a:off x="1220214" y="1331881"/>
            <a:ext cx="596830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It causes secretory diarrhea due to release of enterotoxin in the</a:t>
            </a:r>
            <a:endParaRPr kumimoji="0" lang="en-US"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Intestine.</a:t>
            </a:r>
            <a:endParaRPr kumimoji="0" lang="en-US"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Self-limiting diarrhea similar to that produced </a:t>
            </a:r>
            <a:r>
              <a:rPr kumimoji="0" lang="en-US" b="0" i="1"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by </a:t>
            </a:r>
            <a:r>
              <a:rPr kumimoji="0" lang="en-US" b="0" i="1"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B.cereus</a:t>
            </a:r>
            <a:r>
              <a:rPr kumimoji="0" lang="en-US" b="0" i="1"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en-US"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24693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59632" y="751344"/>
            <a:ext cx="7344816" cy="3693319"/>
          </a:xfrm>
          <a:prstGeom prst="rect">
            <a:avLst/>
          </a:prstGeom>
        </p:spPr>
        <p:txBody>
          <a:bodyPr wrap="square">
            <a:spAutoFit/>
          </a:bodyPr>
          <a:lstStyle/>
          <a:p>
            <a:r>
              <a:rPr lang="en-US" b="1" dirty="0">
                <a:solidFill>
                  <a:srgbClr val="FF0000"/>
                </a:solidFill>
              </a:rPr>
              <a:t>Laboratory diagnosis:</a:t>
            </a:r>
            <a:endParaRPr lang="en-US" dirty="0">
              <a:solidFill>
                <a:srgbClr val="FF0000"/>
              </a:solidFill>
            </a:endParaRPr>
          </a:p>
          <a:p>
            <a:r>
              <a:rPr lang="en-US" dirty="0">
                <a:solidFill>
                  <a:srgbClr val="00B050"/>
                </a:solidFill>
              </a:rPr>
              <a:t>Specimen: Infected tissue, pus, vomitus, left over </a:t>
            </a:r>
            <a:r>
              <a:rPr lang="en-US" dirty="0" err="1">
                <a:solidFill>
                  <a:srgbClr val="00B050"/>
                </a:solidFill>
              </a:rPr>
              <a:t>food,serum</a:t>
            </a:r>
            <a:r>
              <a:rPr lang="en-US" dirty="0">
                <a:solidFill>
                  <a:srgbClr val="00B050"/>
                </a:solidFill>
              </a:rPr>
              <a:t>.</a:t>
            </a:r>
          </a:p>
          <a:p>
            <a:r>
              <a:rPr lang="en-US" dirty="0">
                <a:solidFill>
                  <a:srgbClr val="00B050"/>
                </a:solidFill>
              </a:rPr>
              <a:t> </a:t>
            </a:r>
          </a:p>
          <a:p>
            <a:r>
              <a:rPr lang="en-US" b="1" dirty="0">
                <a:solidFill>
                  <a:srgbClr val="00B050"/>
                </a:solidFill>
              </a:rPr>
              <a:t>Smear</a:t>
            </a:r>
            <a:r>
              <a:rPr lang="en-US" dirty="0">
                <a:solidFill>
                  <a:srgbClr val="00B050"/>
                </a:solidFill>
              </a:rPr>
              <a:t>: Non-motile, capsulated, thick brick-shaped </a:t>
            </a:r>
            <a:r>
              <a:rPr lang="en-US" dirty="0" err="1">
                <a:solidFill>
                  <a:srgbClr val="00B050"/>
                </a:solidFill>
              </a:rPr>
              <a:t>grampositive</a:t>
            </a:r>
            <a:endParaRPr lang="en-US" dirty="0">
              <a:solidFill>
                <a:srgbClr val="00B050"/>
              </a:solidFill>
            </a:endParaRPr>
          </a:p>
          <a:p>
            <a:r>
              <a:rPr lang="en-US" dirty="0">
                <a:solidFill>
                  <a:srgbClr val="00B050"/>
                </a:solidFill>
              </a:rPr>
              <a:t>rods in smears from tissue; spores are rarely seen.</a:t>
            </a:r>
          </a:p>
          <a:p>
            <a:r>
              <a:rPr lang="en-US" b="1" dirty="0">
                <a:solidFill>
                  <a:srgbClr val="00B050"/>
                </a:solidFill>
              </a:rPr>
              <a:t> </a:t>
            </a:r>
            <a:endParaRPr lang="en-US" dirty="0">
              <a:solidFill>
                <a:srgbClr val="00B050"/>
              </a:solidFill>
            </a:endParaRPr>
          </a:p>
          <a:p>
            <a:r>
              <a:rPr lang="en-US" b="1" dirty="0">
                <a:solidFill>
                  <a:srgbClr val="00B050"/>
                </a:solidFill>
              </a:rPr>
              <a:t>Culture:</a:t>
            </a:r>
            <a:endParaRPr lang="en-US" dirty="0">
              <a:solidFill>
                <a:srgbClr val="00B050"/>
              </a:solidFill>
            </a:endParaRPr>
          </a:p>
          <a:p>
            <a:r>
              <a:rPr lang="en-US" dirty="0">
                <a:solidFill>
                  <a:srgbClr val="00B050"/>
                </a:solidFill>
              </a:rPr>
              <a:t>1. Blood agar medium.</a:t>
            </a:r>
          </a:p>
          <a:p>
            <a:r>
              <a:rPr lang="en-US" dirty="0">
                <a:solidFill>
                  <a:srgbClr val="00B050"/>
                </a:solidFill>
              </a:rPr>
              <a:t>. β-hemolytic colonies are seen in blood agar </a:t>
            </a:r>
            <a:r>
              <a:rPr lang="en-US" dirty="0" err="1">
                <a:solidFill>
                  <a:srgbClr val="00B050"/>
                </a:solidFill>
              </a:rPr>
              <a:t>inanaerobic</a:t>
            </a:r>
            <a:r>
              <a:rPr lang="en-US" dirty="0">
                <a:solidFill>
                  <a:srgbClr val="00B050"/>
                </a:solidFill>
              </a:rPr>
              <a:t> atmosphere.</a:t>
            </a:r>
          </a:p>
          <a:p>
            <a:r>
              <a:rPr lang="en-US" dirty="0">
                <a:solidFill>
                  <a:srgbClr val="00B050"/>
                </a:solidFill>
              </a:rPr>
              <a:t>. Some strains produce double zone of hemolysis.</a:t>
            </a:r>
          </a:p>
          <a:p>
            <a:r>
              <a:rPr lang="en-US" dirty="0">
                <a:solidFill>
                  <a:srgbClr val="00B050"/>
                </a:solidFill>
              </a:rPr>
              <a:t> </a:t>
            </a:r>
          </a:p>
          <a:p>
            <a:r>
              <a:rPr lang="en-US" dirty="0">
                <a:solidFill>
                  <a:srgbClr val="00B050"/>
                </a:solidFill>
              </a:rPr>
              <a:t>2. Cooked meat medium(Chopped meat-glucose medium)</a:t>
            </a:r>
          </a:p>
          <a:p>
            <a:r>
              <a:rPr lang="en-US" dirty="0" err="1">
                <a:solidFill>
                  <a:srgbClr val="00B050"/>
                </a:solidFill>
              </a:rPr>
              <a:t>Thioglycolate</a:t>
            </a:r>
            <a:r>
              <a:rPr lang="en-US" dirty="0">
                <a:solidFill>
                  <a:srgbClr val="00B050"/>
                </a:solidFill>
              </a:rPr>
              <a:t> medium.</a:t>
            </a:r>
          </a:p>
        </p:txBody>
      </p:sp>
      <p:sp>
        <p:nvSpPr>
          <p:cNvPr id="3" name="مستطيل 2"/>
          <p:cNvSpPr/>
          <p:nvPr/>
        </p:nvSpPr>
        <p:spPr>
          <a:xfrm>
            <a:off x="1403648" y="4581128"/>
            <a:ext cx="7200800" cy="1477328"/>
          </a:xfrm>
          <a:prstGeom prst="rect">
            <a:avLst/>
          </a:prstGeom>
        </p:spPr>
        <p:txBody>
          <a:bodyPr wrap="square">
            <a:spAutoFit/>
          </a:bodyPr>
          <a:lstStyle/>
          <a:p>
            <a:r>
              <a:rPr lang="en-US" dirty="0">
                <a:solidFill>
                  <a:srgbClr val="00B050"/>
                </a:solidFill>
              </a:rPr>
              <a:t>. </a:t>
            </a:r>
            <a:r>
              <a:rPr lang="en-US" dirty="0" err="1">
                <a:solidFill>
                  <a:srgbClr val="00B050"/>
                </a:solidFill>
              </a:rPr>
              <a:t>Saccharolytic</a:t>
            </a:r>
            <a:r>
              <a:rPr lang="en-US" dirty="0">
                <a:solidFill>
                  <a:srgbClr val="00B050"/>
                </a:solidFill>
              </a:rPr>
              <a:t> property showing reddening of the meat with a rancid smell due to carbohydrate decomposition.</a:t>
            </a:r>
          </a:p>
          <a:p>
            <a:r>
              <a:rPr lang="en-US" dirty="0">
                <a:solidFill>
                  <a:srgbClr val="00B050"/>
                </a:solidFill>
              </a:rPr>
              <a:t>. </a:t>
            </a:r>
            <a:r>
              <a:rPr lang="en-US" dirty="0" err="1">
                <a:solidFill>
                  <a:srgbClr val="00B050"/>
                </a:solidFill>
              </a:rPr>
              <a:t>Proteolytic</a:t>
            </a:r>
            <a:r>
              <a:rPr lang="en-US" dirty="0">
                <a:solidFill>
                  <a:srgbClr val="00B050"/>
                </a:solidFill>
              </a:rPr>
              <a:t> property showing blackening of the meat with unpleasant smell due to protein decomposition.</a:t>
            </a:r>
          </a:p>
          <a:p>
            <a:r>
              <a:rPr lang="en-US" dirty="0">
                <a:solidFill>
                  <a:srgbClr val="00B050"/>
                </a:solidFill>
              </a:rPr>
              <a:t>. Formation of gas.</a:t>
            </a:r>
          </a:p>
        </p:txBody>
      </p:sp>
    </p:spTree>
    <p:extLst>
      <p:ext uri="{BB962C8B-B14F-4D97-AF65-F5344CB8AC3E}">
        <p14:creationId xmlns:p14="http://schemas.microsoft.com/office/powerpoint/2010/main" val="2418491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476672"/>
            <a:ext cx="7056784" cy="923330"/>
          </a:xfrm>
          <a:prstGeom prst="rect">
            <a:avLst/>
          </a:prstGeom>
        </p:spPr>
        <p:txBody>
          <a:bodyPr wrap="square">
            <a:spAutoFit/>
          </a:bodyPr>
          <a:lstStyle/>
          <a:p>
            <a:r>
              <a:rPr lang="en-US" b="1" dirty="0">
                <a:solidFill>
                  <a:srgbClr val="FF0000"/>
                </a:solidFill>
              </a:rPr>
              <a:t>Biochemical reaction:</a:t>
            </a:r>
            <a:endParaRPr lang="en-US" dirty="0">
              <a:solidFill>
                <a:srgbClr val="FF0000"/>
              </a:solidFill>
            </a:endParaRPr>
          </a:p>
          <a:p>
            <a:r>
              <a:rPr lang="en-US" dirty="0">
                <a:solidFill>
                  <a:srgbClr val="00B050"/>
                </a:solidFill>
              </a:rPr>
              <a:t>. </a:t>
            </a:r>
            <a:r>
              <a:rPr lang="en-US" dirty="0" err="1">
                <a:solidFill>
                  <a:srgbClr val="00B050"/>
                </a:solidFill>
              </a:rPr>
              <a:t>Nagler</a:t>
            </a:r>
            <a:r>
              <a:rPr lang="en-US" dirty="0">
                <a:solidFill>
                  <a:srgbClr val="00B050"/>
                </a:solidFill>
              </a:rPr>
              <a:t> reaction: </a:t>
            </a:r>
            <a:r>
              <a:rPr lang="en-US" dirty="0" err="1">
                <a:solidFill>
                  <a:srgbClr val="00B050"/>
                </a:solidFill>
              </a:rPr>
              <a:t>Lecithinase</a:t>
            </a:r>
            <a:r>
              <a:rPr lang="en-US" dirty="0">
                <a:solidFill>
                  <a:srgbClr val="00B050"/>
                </a:solidFill>
              </a:rPr>
              <a:t> C activity- Opacity in the egg-yolk</a:t>
            </a:r>
          </a:p>
          <a:p>
            <a:r>
              <a:rPr lang="en-US" dirty="0">
                <a:solidFill>
                  <a:srgbClr val="00B050"/>
                </a:solidFill>
              </a:rPr>
              <a:t>	  medium due to lecithin break </a:t>
            </a:r>
            <a:r>
              <a:rPr lang="en-US" dirty="0" smtClean="0">
                <a:solidFill>
                  <a:srgbClr val="00B050"/>
                </a:solidFill>
              </a:rPr>
              <a:t>down.</a:t>
            </a:r>
            <a:endParaRPr lang="ar-IQ" dirty="0">
              <a:solidFill>
                <a:srgbClr val="00B050"/>
              </a:solidFill>
            </a:endParaRPr>
          </a:p>
        </p:txBody>
      </p:sp>
      <p:pic>
        <p:nvPicPr>
          <p:cNvPr id="3" name="صورة 2" descr="C:\Users\pc\Documents\Diagnosis+of+gas+gangerene.jpg"/>
          <p:cNvPicPr/>
          <p:nvPr/>
        </p:nvPicPr>
        <p:blipFill>
          <a:blip r:embed="rId2">
            <a:extLst>
              <a:ext uri="{28A0092B-C50C-407E-A947-70E740481C1C}">
                <a14:useLocalDpi xmlns:a14="http://schemas.microsoft.com/office/drawing/2010/main" val="0"/>
              </a:ext>
            </a:extLst>
          </a:blip>
          <a:srcRect/>
          <a:stretch>
            <a:fillRect/>
          </a:stretch>
        </p:blipFill>
        <p:spPr bwMode="auto">
          <a:xfrm>
            <a:off x="1907704" y="1918652"/>
            <a:ext cx="5832648" cy="3814604"/>
          </a:xfrm>
          <a:prstGeom prst="rect">
            <a:avLst/>
          </a:prstGeom>
          <a:ln w="12700">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1107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692696"/>
            <a:ext cx="6912768" cy="2031325"/>
          </a:xfrm>
          <a:prstGeom prst="rect">
            <a:avLst/>
          </a:prstGeom>
        </p:spPr>
        <p:txBody>
          <a:bodyPr wrap="square">
            <a:spAutoFit/>
          </a:bodyPr>
          <a:lstStyle/>
          <a:p>
            <a:r>
              <a:rPr lang="en-US" b="1" i="1" dirty="0" err="1">
                <a:solidFill>
                  <a:srgbClr val="FF0000"/>
                </a:solidFill>
              </a:rPr>
              <a:t>Closridium</a:t>
            </a:r>
            <a:r>
              <a:rPr lang="en-US" b="1" i="1" dirty="0">
                <a:solidFill>
                  <a:srgbClr val="FF0000"/>
                </a:solidFill>
              </a:rPr>
              <a:t> </a:t>
            </a:r>
            <a:r>
              <a:rPr lang="en-US" b="1" i="1" dirty="0" err="1">
                <a:solidFill>
                  <a:srgbClr val="FF0000"/>
                </a:solidFill>
              </a:rPr>
              <a:t>difficile</a:t>
            </a:r>
            <a:r>
              <a:rPr lang="en-US" b="1" i="1" dirty="0"/>
              <a:t>.</a:t>
            </a:r>
            <a:endParaRPr lang="en-US" dirty="0"/>
          </a:p>
          <a:p>
            <a:r>
              <a:rPr lang="en-US" b="1" dirty="0"/>
              <a:t> </a:t>
            </a:r>
            <a:endParaRPr lang="en-US" dirty="0"/>
          </a:p>
          <a:p>
            <a:r>
              <a:rPr lang="en-US" b="1" dirty="0">
                <a:solidFill>
                  <a:srgbClr val="00B050"/>
                </a:solidFill>
              </a:rPr>
              <a:t>General characteristics</a:t>
            </a:r>
            <a:r>
              <a:rPr lang="en-US" dirty="0">
                <a:solidFill>
                  <a:srgbClr val="00B050"/>
                </a:solidFill>
              </a:rPr>
              <a:t>:</a:t>
            </a:r>
          </a:p>
          <a:p>
            <a:r>
              <a:rPr lang="en-US" dirty="0">
                <a:solidFill>
                  <a:srgbClr val="00B050"/>
                </a:solidFill>
              </a:rPr>
              <a:t>. Not frequently found in the healthy adult, but is found often in the  hospital environment.</a:t>
            </a:r>
          </a:p>
          <a:p>
            <a:r>
              <a:rPr lang="en-US" dirty="0">
                <a:solidFill>
                  <a:srgbClr val="00B050"/>
                </a:solidFill>
              </a:rPr>
              <a:t>. Produce </a:t>
            </a:r>
            <a:r>
              <a:rPr lang="en-US" dirty="0" err="1">
                <a:solidFill>
                  <a:srgbClr val="00B050"/>
                </a:solidFill>
              </a:rPr>
              <a:t>cytotoxins</a:t>
            </a:r>
            <a:r>
              <a:rPr lang="en-US" dirty="0">
                <a:solidFill>
                  <a:srgbClr val="00B050"/>
                </a:solidFill>
              </a:rPr>
              <a:t> ( A and B).</a:t>
            </a:r>
          </a:p>
          <a:p>
            <a:r>
              <a:rPr lang="en-US" dirty="0">
                <a:solidFill>
                  <a:srgbClr val="00B050"/>
                </a:solidFill>
              </a:rPr>
              <a:t>. Human feces are the expected source of the organism</a:t>
            </a:r>
            <a:endParaRPr lang="ar-IQ" dirty="0">
              <a:solidFill>
                <a:srgbClr val="00B050"/>
              </a:solidFill>
            </a:endParaRPr>
          </a:p>
        </p:txBody>
      </p:sp>
      <p:sp>
        <p:nvSpPr>
          <p:cNvPr id="3" name="مستطيل 2"/>
          <p:cNvSpPr/>
          <p:nvPr/>
        </p:nvSpPr>
        <p:spPr>
          <a:xfrm>
            <a:off x="1331640" y="2724021"/>
            <a:ext cx="7128792" cy="3139321"/>
          </a:xfrm>
          <a:prstGeom prst="rect">
            <a:avLst/>
          </a:prstGeom>
        </p:spPr>
        <p:txBody>
          <a:bodyPr wrap="square">
            <a:spAutoFit/>
          </a:bodyPr>
          <a:lstStyle/>
          <a:p>
            <a:r>
              <a:rPr lang="en-US" b="1" dirty="0">
                <a:solidFill>
                  <a:srgbClr val="FF0000"/>
                </a:solidFill>
              </a:rPr>
              <a:t>Pathogenesis and clinical features:</a:t>
            </a:r>
            <a:endParaRPr lang="en-US" dirty="0">
              <a:solidFill>
                <a:srgbClr val="FF0000"/>
              </a:solidFill>
            </a:endParaRPr>
          </a:p>
          <a:p>
            <a:r>
              <a:rPr lang="en-US" dirty="0">
                <a:solidFill>
                  <a:srgbClr val="00B050"/>
                </a:solidFill>
              </a:rPr>
              <a:t>Administration of antibiotics like ampicillin, clindamycin and </a:t>
            </a:r>
            <a:r>
              <a:rPr lang="en-US" dirty="0" err="1">
                <a:solidFill>
                  <a:srgbClr val="00B050"/>
                </a:solidFill>
              </a:rPr>
              <a:t>cephalosporins</a:t>
            </a:r>
            <a:r>
              <a:rPr lang="en-US" dirty="0">
                <a:solidFill>
                  <a:srgbClr val="00B050"/>
                </a:solidFill>
              </a:rPr>
              <a:t> results in killing of colonic normal flora and proliferation of drug resistant </a:t>
            </a:r>
            <a:r>
              <a:rPr lang="en-US" dirty="0" err="1">
                <a:solidFill>
                  <a:srgbClr val="00B050"/>
                </a:solidFill>
              </a:rPr>
              <a:t>C.difficile</a:t>
            </a:r>
            <a:r>
              <a:rPr lang="en-US" dirty="0">
                <a:solidFill>
                  <a:srgbClr val="00B050"/>
                </a:solidFill>
              </a:rPr>
              <a:t> and release of </a:t>
            </a:r>
            <a:r>
              <a:rPr lang="en-US" dirty="0" err="1">
                <a:solidFill>
                  <a:srgbClr val="00B050"/>
                </a:solidFill>
              </a:rPr>
              <a:t>cytoxins</a:t>
            </a:r>
            <a:r>
              <a:rPr lang="en-US" dirty="0">
                <a:solidFill>
                  <a:srgbClr val="00B050"/>
                </a:solidFill>
              </a:rPr>
              <a:t>.</a:t>
            </a:r>
          </a:p>
          <a:p>
            <a:r>
              <a:rPr lang="en-US" dirty="0">
                <a:solidFill>
                  <a:srgbClr val="00B050"/>
                </a:solidFill>
              </a:rPr>
              <a:t> </a:t>
            </a:r>
          </a:p>
          <a:p>
            <a:r>
              <a:rPr lang="en-US" dirty="0">
                <a:solidFill>
                  <a:srgbClr val="00B050"/>
                </a:solidFill>
              </a:rPr>
              <a:t>Clinically presents with </a:t>
            </a:r>
            <a:r>
              <a:rPr lang="en-US" dirty="0" err="1">
                <a:solidFill>
                  <a:srgbClr val="00B050"/>
                </a:solidFill>
              </a:rPr>
              <a:t>pseudomembraneous</a:t>
            </a:r>
            <a:r>
              <a:rPr lang="en-US" dirty="0">
                <a:solidFill>
                  <a:srgbClr val="00B050"/>
                </a:solidFill>
              </a:rPr>
              <a:t> colitis and manifests with fever, abdominal cramps, watery or bloody diarrhea leading to dehydration, septicemia and shock.</a:t>
            </a:r>
          </a:p>
          <a:p>
            <a:r>
              <a:rPr lang="en-US" b="1" dirty="0"/>
              <a:t> </a:t>
            </a:r>
            <a:endParaRPr lang="en-US" dirty="0"/>
          </a:p>
          <a:p>
            <a:r>
              <a:rPr lang="en-US" b="1" dirty="0">
                <a:solidFill>
                  <a:srgbClr val="FF0000"/>
                </a:solidFill>
              </a:rPr>
              <a:t>Lab. </a:t>
            </a:r>
            <a:r>
              <a:rPr lang="en-US" b="1" dirty="0" err="1">
                <a:solidFill>
                  <a:srgbClr val="FF0000"/>
                </a:solidFill>
              </a:rPr>
              <a:t>Dignosis</a:t>
            </a:r>
            <a:r>
              <a:rPr lang="en-US" dirty="0">
                <a:solidFill>
                  <a:srgbClr val="FF0000"/>
                </a:solidFill>
              </a:rPr>
              <a:t>:</a:t>
            </a:r>
          </a:p>
          <a:p>
            <a:r>
              <a:rPr lang="en-US" dirty="0"/>
              <a:t> </a:t>
            </a:r>
            <a:r>
              <a:rPr lang="en-US" dirty="0">
                <a:solidFill>
                  <a:srgbClr val="00B050"/>
                </a:solidFill>
              </a:rPr>
              <a:t>Identification of toxin A and B in feces by latex agglutination test.</a:t>
            </a:r>
          </a:p>
        </p:txBody>
      </p:sp>
    </p:spTree>
    <p:extLst>
      <p:ext uri="{BB962C8B-B14F-4D97-AF65-F5344CB8AC3E}">
        <p14:creationId xmlns:p14="http://schemas.microsoft.com/office/powerpoint/2010/main" val="2861644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404664"/>
            <a:ext cx="7416824" cy="3139321"/>
          </a:xfrm>
          <a:prstGeom prst="rect">
            <a:avLst/>
          </a:prstGeom>
        </p:spPr>
        <p:txBody>
          <a:bodyPr wrap="square">
            <a:spAutoFit/>
          </a:bodyPr>
          <a:lstStyle/>
          <a:p>
            <a:r>
              <a:rPr lang="en-US" b="1" i="1" dirty="0">
                <a:solidFill>
                  <a:srgbClr val="FF0000"/>
                </a:solidFill>
              </a:rPr>
              <a:t>Clostridium </a:t>
            </a:r>
            <a:r>
              <a:rPr lang="en-US" b="1" i="1" dirty="0" err="1">
                <a:solidFill>
                  <a:srgbClr val="FF0000"/>
                </a:solidFill>
              </a:rPr>
              <a:t>tetani</a:t>
            </a:r>
            <a:r>
              <a:rPr lang="en-US" b="1" i="1" dirty="0">
                <a:solidFill>
                  <a:srgbClr val="FF0000"/>
                </a:solidFill>
              </a:rPr>
              <a:t>.</a:t>
            </a:r>
            <a:endParaRPr lang="en-US" dirty="0">
              <a:solidFill>
                <a:srgbClr val="FF0000"/>
              </a:solidFill>
            </a:endParaRPr>
          </a:p>
          <a:p>
            <a:r>
              <a:rPr lang="en-US" dirty="0">
                <a:solidFill>
                  <a:srgbClr val="FF0000"/>
                </a:solidFill>
              </a:rPr>
              <a:t> </a:t>
            </a:r>
          </a:p>
          <a:p>
            <a:r>
              <a:rPr lang="en-US" b="1" dirty="0">
                <a:solidFill>
                  <a:srgbClr val="FF0000"/>
                </a:solidFill>
              </a:rPr>
              <a:t>General characteristics:</a:t>
            </a:r>
            <a:endParaRPr lang="en-US" dirty="0">
              <a:solidFill>
                <a:srgbClr val="FF0000"/>
              </a:solidFill>
            </a:endParaRPr>
          </a:p>
          <a:p>
            <a:r>
              <a:rPr lang="en-US" dirty="0">
                <a:solidFill>
                  <a:srgbClr val="00B050"/>
                </a:solidFill>
              </a:rPr>
              <a:t>• World wide in distribution in the soil and in animal feces.</a:t>
            </a:r>
          </a:p>
          <a:p>
            <a:r>
              <a:rPr lang="en-US" dirty="0">
                <a:solidFill>
                  <a:srgbClr val="00B050"/>
                </a:solidFill>
              </a:rPr>
              <a:t>• Longer and thinner gram-positive rods with round terminal spores giving characteristic “drum-stick” appearance.</a:t>
            </a:r>
          </a:p>
          <a:p>
            <a:r>
              <a:rPr lang="en-US" dirty="0">
                <a:solidFill>
                  <a:srgbClr val="00B050"/>
                </a:solidFill>
              </a:rPr>
              <a:t>• There are ten antigenic types of </a:t>
            </a:r>
            <a:r>
              <a:rPr lang="en-US" i="1" dirty="0">
                <a:solidFill>
                  <a:srgbClr val="00B050"/>
                </a:solidFill>
              </a:rPr>
              <a:t>c</a:t>
            </a:r>
            <a:r>
              <a:rPr lang="en-US" dirty="0">
                <a:solidFill>
                  <a:srgbClr val="00B050"/>
                </a:solidFill>
              </a:rPr>
              <a:t>. </a:t>
            </a:r>
            <a:r>
              <a:rPr lang="en-US" i="1" dirty="0" err="1">
                <a:solidFill>
                  <a:srgbClr val="00B050"/>
                </a:solidFill>
              </a:rPr>
              <a:t>tetani</a:t>
            </a:r>
            <a:r>
              <a:rPr lang="en-US" dirty="0">
                <a:solidFill>
                  <a:srgbClr val="00B050"/>
                </a:solidFill>
              </a:rPr>
              <a:t> but all produce the same neurotoxin.</a:t>
            </a:r>
          </a:p>
          <a:p>
            <a:r>
              <a:rPr lang="en-US" dirty="0">
                <a:solidFill>
                  <a:srgbClr val="00B050"/>
                </a:solidFill>
              </a:rPr>
              <a:t> </a:t>
            </a:r>
            <a:r>
              <a:rPr lang="en-US" dirty="0" smtClean="0">
                <a:solidFill>
                  <a:srgbClr val="00B050"/>
                </a:solidFill>
              </a:rPr>
              <a:t>• </a:t>
            </a:r>
            <a:r>
              <a:rPr lang="en-US" dirty="0">
                <a:solidFill>
                  <a:srgbClr val="00B050"/>
                </a:solidFill>
              </a:rPr>
              <a:t>The toxin has two components:</a:t>
            </a:r>
          </a:p>
          <a:p>
            <a:r>
              <a:rPr lang="en-US" dirty="0">
                <a:solidFill>
                  <a:srgbClr val="00B050"/>
                </a:solidFill>
              </a:rPr>
              <a:t>1. </a:t>
            </a:r>
            <a:r>
              <a:rPr lang="en-US" dirty="0" err="1">
                <a:solidFill>
                  <a:srgbClr val="00B050"/>
                </a:solidFill>
              </a:rPr>
              <a:t>Tetanospasmin</a:t>
            </a:r>
            <a:r>
              <a:rPr lang="en-US" dirty="0">
                <a:solidFill>
                  <a:srgbClr val="00B050"/>
                </a:solidFill>
              </a:rPr>
              <a:t>: Neurotoxic property.</a:t>
            </a:r>
          </a:p>
          <a:p>
            <a:r>
              <a:rPr lang="en-US" dirty="0">
                <a:solidFill>
                  <a:srgbClr val="00B050"/>
                </a:solidFill>
              </a:rPr>
              <a:t>2. </a:t>
            </a:r>
            <a:r>
              <a:rPr lang="en-US" dirty="0" err="1">
                <a:solidFill>
                  <a:srgbClr val="00B050"/>
                </a:solidFill>
              </a:rPr>
              <a:t>Tetanolysin</a:t>
            </a:r>
            <a:r>
              <a:rPr lang="en-US" dirty="0">
                <a:solidFill>
                  <a:srgbClr val="00B050"/>
                </a:solidFill>
              </a:rPr>
              <a:t>: Hemolytic property.</a:t>
            </a:r>
          </a:p>
        </p:txBody>
      </p:sp>
      <p:sp>
        <p:nvSpPr>
          <p:cNvPr id="3" name="مستطيل 2"/>
          <p:cNvSpPr/>
          <p:nvPr/>
        </p:nvSpPr>
        <p:spPr>
          <a:xfrm>
            <a:off x="1403648" y="3543985"/>
            <a:ext cx="7272808" cy="3139321"/>
          </a:xfrm>
          <a:prstGeom prst="rect">
            <a:avLst/>
          </a:prstGeom>
        </p:spPr>
        <p:txBody>
          <a:bodyPr wrap="square">
            <a:spAutoFit/>
          </a:bodyPr>
          <a:lstStyle/>
          <a:p>
            <a:r>
              <a:rPr lang="en-US" b="1" dirty="0">
                <a:solidFill>
                  <a:srgbClr val="FF0000"/>
                </a:solidFill>
              </a:rPr>
              <a:t>Pathogenesis and Clinical </a:t>
            </a:r>
            <a:r>
              <a:rPr lang="en-US" b="1" dirty="0" err="1">
                <a:solidFill>
                  <a:srgbClr val="FF0000"/>
                </a:solidFill>
              </a:rPr>
              <a:t>manifestation:</a:t>
            </a:r>
            <a:r>
              <a:rPr lang="en-US" dirty="0" err="1">
                <a:solidFill>
                  <a:srgbClr val="FF0000"/>
                </a:solidFill>
              </a:rPr>
              <a:t>Infection</a:t>
            </a:r>
            <a:r>
              <a:rPr lang="en-US" dirty="0">
                <a:solidFill>
                  <a:srgbClr val="FF0000"/>
                </a:solidFill>
              </a:rPr>
              <a:t> </a:t>
            </a:r>
            <a:r>
              <a:rPr lang="en-US" dirty="0">
                <a:solidFill>
                  <a:srgbClr val="00B050"/>
                </a:solidFill>
              </a:rPr>
              <a:t>of devitalized tissue (wound, burn, injury, </a:t>
            </a:r>
            <a:r>
              <a:rPr lang="en-US" dirty="0" err="1">
                <a:solidFill>
                  <a:srgbClr val="00B050"/>
                </a:solidFill>
              </a:rPr>
              <a:t>umblical</a:t>
            </a:r>
            <a:r>
              <a:rPr lang="en-US" dirty="0">
                <a:solidFill>
                  <a:srgbClr val="00B050"/>
                </a:solidFill>
              </a:rPr>
              <a:t> stamp, surgical suture) by spores of </a:t>
            </a:r>
            <a:r>
              <a:rPr lang="en-US" dirty="0" err="1">
                <a:solidFill>
                  <a:srgbClr val="00B050"/>
                </a:solidFill>
              </a:rPr>
              <a:t>C.tetani</a:t>
            </a:r>
            <a:r>
              <a:rPr lang="en-US" dirty="0">
                <a:solidFill>
                  <a:srgbClr val="00B050"/>
                </a:solidFill>
              </a:rPr>
              <a:t> → Germination of the spore and development of vegetative organism→</a:t>
            </a:r>
          </a:p>
          <a:p>
            <a:r>
              <a:rPr lang="en-US" dirty="0">
                <a:solidFill>
                  <a:srgbClr val="00B050"/>
                </a:solidFill>
              </a:rPr>
              <a:t>Neurotoxin release from vegetative cells → The toxin binds to receptors on the presynaptic membrane of motor neuron ,the retrograde axonal transport to the </a:t>
            </a:r>
            <a:r>
              <a:rPr lang="en-US" dirty="0" err="1">
                <a:solidFill>
                  <a:srgbClr val="00B050"/>
                </a:solidFill>
              </a:rPr>
              <a:t>spinalcord</a:t>
            </a:r>
            <a:r>
              <a:rPr lang="en-US" dirty="0">
                <a:solidFill>
                  <a:srgbClr val="00B050"/>
                </a:solidFill>
              </a:rPr>
              <a:t> and brain.</a:t>
            </a:r>
          </a:p>
          <a:p>
            <a:r>
              <a:rPr lang="en-US" dirty="0">
                <a:solidFill>
                  <a:srgbClr val="00B050"/>
                </a:solidFill>
              </a:rPr>
              <a:t>stem → Inhibition of inhibitory </a:t>
            </a:r>
            <a:r>
              <a:rPr lang="en-US" dirty="0" err="1">
                <a:solidFill>
                  <a:srgbClr val="00B050"/>
                </a:solidFill>
              </a:rPr>
              <a:t>glycinergic</a:t>
            </a:r>
            <a:r>
              <a:rPr lang="en-US" dirty="0">
                <a:solidFill>
                  <a:srgbClr val="00B050"/>
                </a:solidFill>
              </a:rPr>
              <a:t> and </a:t>
            </a:r>
            <a:r>
              <a:rPr lang="en-US" dirty="0" err="1">
                <a:solidFill>
                  <a:srgbClr val="00B050"/>
                </a:solidFill>
              </a:rPr>
              <a:t>GABAergic</a:t>
            </a:r>
            <a:r>
              <a:rPr lang="en-US" dirty="0">
                <a:solidFill>
                  <a:srgbClr val="00B050"/>
                </a:solidFill>
              </a:rPr>
              <a:t> secreting neurons → </a:t>
            </a:r>
            <a:r>
              <a:rPr lang="en-US" dirty="0" err="1">
                <a:solidFill>
                  <a:srgbClr val="00B050"/>
                </a:solidFill>
              </a:rPr>
              <a:t>Spatic</a:t>
            </a:r>
            <a:r>
              <a:rPr lang="en-US" dirty="0">
                <a:solidFill>
                  <a:srgbClr val="00B050"/>
                </a:solidFill>
              </a:rPr>
              <a:t> paralysis, muscle spasms and</a:t>
            </a:r>
          </a:p>
          <a:p>
            <a:r>
              <a:rPr lang="en-US" dirty="0" err="1">
                <a:solidFill>
                  <a:srgbClr val="00B050"/>
                </a:solidFill>
              </a:rPr>
              <a:t>hyperreflexia</a:t>
            </a:r>
            <a:r>
              <a:rPr lang="en-US" dirty="0">
                <a:solidFill>
                  <a:srgbClr val="00B050"/>
                </a:solidFill>
              </a:rPr>
              <a:t>.</a:t>
            </a:r>
          </a:p>
          <a:p>
            <a:r>
              <a:rPr lang="en-US" dirty="0">
                <a:solidFill>
                  <a:srgbClr val="00B050"/>
                </a:solidFill>
              </a:rPr>
              <a:t>IP= 4-5 days to several wks.</a:t>
            </a:r>
          </a:p>
          <a:p>
            <a:r>
              <a:rPr lang="en-US" dirty="0"/>
              <a:t> </a:t>
            </a:r>
          </a:p>
        </p:txBody>
      </p:sp>
    </p:spTree>
    <p:extLst>
      <p:ext uri="{BB962C8B-B14F-4D97-AF65-F5344CB8AC3E}">
        <p14:creationId xmlns:p14="http://schemas.microsoft.com/office/powerpoint/2010/main" val="1633899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331640" y="620688"/>
            <a:ext cx="6120680" cy="1477328"/>
          </a:xfrm>
          <a:prstGeom prst="rect">
            <a:avLst/>
          </a:prstGeom>
        </p:spPr>
        <p:txBody>
          <a:bodyPr wrap="square">
            <a:spAutoFit/>
          </a:bodyPr>
          <a:lstStyle/>
          <a:p>
            <a:r>
              <a:rPr lang="en-US" b="1" dirty="0">
                <a:solidFill>
                  <a:srgbClr val="FF0000"/>
                </a:solidFill>
              </a:rPr>
              <a:t>GRAM POSITIVE SPORE FORMING RODS.</a:t>
            </a:r>
            <a:endParaRPr lang="en-US" dirty="0">
              <a:solidFill>
                <a:srgbClr val="FF0000"/>
              </a:solidFill>
            </a:endParaRPr>
          </a:p>
          <a:p>
            <a:r>
              <a:rPr lang="en-US" dirty="0">
                <a:solidFill>
                  <a:srgbClr val="00B050"/>
                </a:solidFill>
              </a:rPr>
              <a:t>Genus Bacillus.</a:t>
            </a:r>
          </a:p>
          <a:p>
            <a:r>
              <a:rPr lang="en-US" dirty="0">
                <a:solidFill>
                  <a:srgbClr val="00B050"/>
                </a:solidFill>
              </a:rPr>
              <a:t>Genus Clostridium.</a:t>
            </a:r>
          </a:p>
          <a:p>
            <a:r>
              <a:rPr lang="en-US" dirty="0"/>
              <a:t> </a:t>
            </a:r>
          </a:p>
          <a:p>
            <a:r>
              <a:rPr lang="en-US" b="1" dirty="0">
                <a:solidFill>
                  <a:srgbClr val="FF0000"/>
                </a:solidFill>
              </a:rPr>
              <a:t>1.GENUS: BACILLUS.</a:t>
            </a:r>
            <a:r>
              <a:rPr lang="en-US" b="1" dirty="0"/>
              <a:t>	</a:t>
            </a:r>
            <a:endParaRPr lang="en-US" dirty="0"/>
          </a:p>
        </p:txBody>
      </p:sp>
      <p:pic>
        <p:nvPicPr>
          <p:cNvPr id="5" name="صورة 4" descr="C:\Users\pc\Documents\images (10).jpg"/>
          <p:cNvPicPr/>
          <p:nvPr/>
        </p:nvPicPr>
        <p:blipFill>
          <a:blip r:embed="rId2">
            <a:extLst>
              <a:ext uri="{28A0092B-C50C-407E-A947-70E740481C1C}">
                <a14:useLocalDpi xmlns:a14="http://schemas.microsoft.com/office/drawing/2010/main" val="0"/>
              </a:ext>
            </a:extLst>
          </a:blip>
          <a:srcRect/>
          <a:stretch>
            <a:fillRect/>
          </a:stretch>
        </p:blipFill>
        <p:spPr bwMode="auto">
          <a:xfrm>
            <a:off x="2627784" y="2780928"/>
            <a:ext cx="3744416" cy="194347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616791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C:\Users\pc\Documents\23.jpg"/>
          <p:cNvPicPr/>
          <p:nvPr/>
        </p:nvPicPr>
        <p:blipFill>
          <a:blip r:embed="rId2">
            <a:extLst>
              <a:ext uri="{28A0092B-C50C-407E-A947-70E740481C1C}">
                <a14:useLocalDpi xmlns:a14="http://schemas.microsoft.com/office/drawing/2010/main" val="0"/>
              </a:ext>
            </a:extLst>
          </a:blip>
          <a:srcRect/>
          <a:stretch>
            <a:fillRect/>
          </a:stretch>
        </p:blipFill>
        <p:spPr bwMode="auto">
          <a:xfrm>
            <a:off x="2051720" y="548680"/>
            <a:ext cx="5328592" cy="2520280"/>
          </a:xfrm>
          <a:prstGeom prst="rect">
            <a:avLst/>
          </a:prstGeom>
          <a:ln>
            <a:noFill/>
          </a:ln>
          <a:effectLst>
            <a:outerShdw blurRad="292100" dist="139700" dir="2700000" algn="tl" rotWithShape="0">
              <a:srgbClr val="333333">
                <a:alpha val="65000"/>
              </a:srgbClr>
            </a:outerShdw>
          </a:effectLst>
        </p:spPr>
      </p:pic>
      <p:pic>
        <p:nvPicPr>
          <p:cNvPr id="3" name="صورة 2" descr="C:\Users\pc\Documents\Signs-Symptoms-of-Tetanus.jpg"/>
          <p:cNvPicPr/>
          <p:nvPr/>
        </p:nvPicPr>
        <p:blipFill>
          <a:blip r:embed="rId3">
            <a:extLst>
              <a:ext uri="{28A0092B-C50C-407E-A947-70E740481C1C}">
                <a14:useLocalDpi xmlns:a14="http://schemas.microsoft.com/office/drawing/2010/main" val="0"/>
              </a:ext>
            </a:extLst>
          </a:blip>
          <a:srcRect/>
          <a:stretch>
            <a:fillRect/>
          </a:stretch>
        </p:blipFill>
        <p:spPr bwMode="auto">
          <a:xfrm>
            <a:off x="2051720" y="3501008"/>
            <a:ext cx="5328592" cy="2376264"/>
          </a:xfrm>
          <a:prstGeom prst="rect">
            <a:avLst/>
          </a:prstGeom>
          <a:ln w="12700">
            <a:solidFill>
              <a:sysClr val="windowText" lastClr="000000"/>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412122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75656" y="692696"/>
            <a:ext cx="6912768" cy="1754326"/>
          </a:xfrm>
          <a:prstGeom prst="rect">
            <a:avLst/>
          </a:prstGeom>
        </p:spPr>
        <p:txBody>
          <a:bodyPr wrap="square">
            <a:spAutoFit/>
          </a:bodyPr>
          <a:lstStyle/>
          <a:p>
            <a:r>
              <a:rPr lang="en-US" b="1" dirty="0">
                <a:solidFill>
                  <a:srgbClr val="FF0000"/>
                </a:solidFill>
              </a:rPr>
              <a:t>Laboratory diagnosis</a:t>
            </a:r>
            <a:r>
              <a:rPr lang="en-US" dirty="0">
                <a:solidFill>
                  <a:srgbClr val="FF0000"/>
                </a:solidFill>
              </a:rPr>
              <a:t>:</a:t>
            </a:r>
          </a:p>
          <a:p>
            <a:r>
              <a:rPr lang="en-US" dirty="0">
                <a:solidFill>
                  <a:srgbClr val="00B050"/>
                </a:solidFill>
              </a:rPr>
              <a:t> The bacteria can be cultured in a media with anaerobic atmosphere. Proof of isolation of </a:t>
            </a:r>
            <a:r>
              <a:rPr lang="en-US" i="1" dirty="0" err="1">
                <a:solidFill>
                  <a:srgbClr val="00B050"/>
                </a:solidFill>
              </a:rPr>
              <a:t>C</a:t>
            </a:r>
            <a:r>
              <a:rPr lang="en-US" dirty="0" err="1">
                <a:solidFill>
                  <a:srgbClr val="00B050"/>
                </a:solidFill>
              </a:rPr>
              <a:t>.</a:t>
            </a:r>
            <a:r>
              <a:rPr lang="en-US" i="1" dirty="0" err="1">
                <a:solidFill>
                  <a:srgbClr val="00B050"/>
                </a:solidFill>
              </a:rPr>
              <a:t>tetani</a:t>
            </a:r>
            <a:r>
              <a:rPr lang="en-US" dirty="0">
                <a:solidFill>
                  <a:srgbClr val="00B050"/>
                </a:solidFill>
              </a:rPr>
              <a:t> must rest on production of toxin and its neutralization by specific antitoxin .</a:t>
            </a:r>
          </a:p>
          <a:p>
            <a:r>
              <a:rPr lang="en-US" dirty="0">
                <a:solidFill>
                  <a:srgbClr val="00B050"/>
                </a:solidFill>
              </a:rPr>
              <a:t>.</a:t>
            </a:r>
          </a:p>
          <a:p>
            <a:r>
              <a:rPr lang="en-US" dirty="0">
                <a:solidFill>
                  <a:srgbClr val="00B050"/>
                </a:solidFill>
              </a:rPr>
              <a:t>Diagnosis is exclusively by clinical picture and history of injury.</a:t>
            </a:r>
          </a:p>
        </p:txBody>
      </p:sp>
      <p:sp>
        <p:nvSpPr>
          <p:cNvPr id="3" name="مستطيل 2"/>
          <p:cNvSpPr/>
          <p:nvPr/>
        </p:nvSpPr>
        <p:spPr>
          <a:xfrm>
            <a:off x="1619672" y="2636912"/>
            <a:ext cx="6768752" cy="2585323"/>
          </a:xfrm>
          <a:prstGeom prst="rect">
            <a:avLst/>
          </a:prstGeom>
        </p:spPr>
        <p:txBody>
          <a:bodyPr wrap="square">
            <a:spAutoFit/>
          </a:bodyPr>
          <a:lstStyle/>
          <a:p>
            <a:r>
              <a:rPr lang="en-US" b="1" i="1" dirty="0">
                <a:solidFill>
                  <a:srgbClr val="FF0000"/>
                </a:solidFill>
              </a:rPr>
              <a:t>Clostridium </a:t>
            </a:r>
            <a:r>
              <a:rPr lang="en-US" b="1" i="1" dirty="0" err="1">
                <a:solidFill>
                  <a:srgbClr val="FF0000"/>
                </a:solidFill>
              </a:rPr>
              <a:t>botulinum</a:t>
            </a:r>
            <a:r>
              <a:rPr lang="en-US" b="1" i="1" dirty="0">
                <a:solidFill>
                  <a:srgbClr val="FF0000"/>
                </a:solidFill>
              </a:rPr>
              <a:t>.</a:t>
            </a:r>
            <a:endParaRPr lang="en-US" dirty="0">
              <a:solidFill>
                <a:srgbClr val="FF0000"/>
              </a:solidFill>
            </a:endParaRPr>
          </a:p>
          <a:p>
            <a:r>
              <a:rPr lang="en-US" dirty="0"/>
              <a:t> </a:t>
            </a:r>
          </a:p>
          <a:p>
            <a:r>
              <a:rPr lang="en-US" b="1" dirty="0">
                <a:solidFill>
                  <a:srgbClr val="FF0000"/>
                </a:solidFill>
              </a:rPr>
              <a:t>General characteristics:</a:t>
            </a:r>
            <a:endParaRPr lang="en-US" dirty="0">
              <a:solidFill>
                <a:srgbClr val="FF0000"/>
              </a:solidFill>
            </a:endParaRPr>
          </a:p>
          <a:p>
            <a:r>
              <a:rPr lang="en-US" dirty="0">
                <a:solidFill>
                  <a:srgbClr val="00B050"/>
                </a:solidFill>
              </a:rPr>
              <a:t>• Spores of C. </a:t>
            </a:r>
            <a:r>
              <a:rPr lang="en-US" dirty="0" err="1">
                <a:solidFill>
                  <a:srgbClr val="00B050"/>
                </a:solidFill>
              </a:rPr>
              <a:t>botulinum</a:t>
            </a:r>
            <a:r>
              <a:rPr lang="en-US" dirty="0">
                <a:solidFill>
                  <a:srgbClr val="00B050"/>
                </a:solidFill>
              </a:rPr>
              <a:t> are widely distributed in soil, they often contaminate vegetables, fruits and other materials.</a:t>
            </a:r>
          </a:p>
          <a:p>
            <a:r>
              <a:rPr lang="en-US" dirty="0">
                <a:solidFill>
                  <a:srgbClr val="00B050"/>
                </a:solidFill>
              </a:rPr>
              <a:t>• Produce a neurotoxin which is the most active known poison, and considered to be the major agent of bioterrorism and biologic </a:t>
            </a:r>
            <a:r>
              <a:rPr lang="en-US" dirty="0" err="1">
                <a:solidFill>
                  <a:srgbClr val="00B050"/>
                </a:solidFill>
              </a:rPr>
              <a:t>warfar</a:t>
            </a:r>
            <a:r>
              <a:rPr lang="en-US" dirty="0">
                <a:solidFill>
                  <a:srgbClr val="00B050"/>
                </a:solidFill>
              </a:rPr>
              <a:t>.</a:t>
            </a:r>
          </a:p>
          <a:p>
            <a:r>
              <a:rPr lang="en-US" dirty="0">
                <a:solidFill>
                  <a:srgbClr val="00B050"/>
                </a:solidFill>
              </a:rPr>
              <a:t>There are seven serotypes(A-G) of which A,B and E are the principal causes of human illness.</a:t>
            </a:r>
          </a:p>
        </p:txBody>
      </p:sp>
    </p:spTree>
    <p:extLst>
      <p:ext uri="{BB962C8B-B14F-4D97-AF65-F5344CB8AC3E}">
        <p14:creationId xmlns:p14="http://schemas.microsoft.com/office/powerpoint/2010/main" val="2617237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404664"/>
            <a:ext cx="4572000" cy="646331"/>
          </a:xfrm>
          <a:prstGeom prst="rect">
            <a:avLst/>
          </a:prstGeom>
        </p:spPr>
        <p:txBody>
          <a:bodyPr>
            <a:spAutoFit/>
          </a:bodyPr>
          <a:lstStyle/>
          <a:p>
            <a:r>
              <a:rPr lang="en-US" b="1" dirty="0">
                <a:solidFill>
                  <a:srgbClr val="FF0000"/>
                </a:solidFill>
              </a:rPr>
              <a:t>Pathogenesis and Clinical manifestation:</a:t>
            </a:r>
            <a:endParaRPr lang="en-US" dirty="0">
              <a:solidFill>
                <a:srgbClr val="FF0000"/>
              </a:solidFill>
            </a:endParaRPr>
          </a:p>
          <a:p>
            <a:r>
              <a:rPr lang="en-US" dirty="0">
                <a:solidFill>
                  <a:srgbClr val="FF0000"/>
                </a:solidFill>
              </a:rPr>
              <a:t> </a:t>
            </a:r>
          </a:p>
        </p:txBody>
      </p:sp>
      <p:pic>
        <p:nvPicPr>
          <p:cNvPr id="3" name="صورة 2" descr="C:\Users\pc\Documents\8ceb0814fd14bbb852d8808dbdb335cd.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9752" y="1340768"/>
            <a:ext cx="4680520" cy="3769395"/>
          </a:xfrm>
          <a:prstGeom prst="rect">
            <a:avLst/>
          </a:prstGeom>
          <a:ln w="9525">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93551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47664" y="404664"/>
            <a:ext cx="7200800" cy="2031325"/>
          </a:xfrm>
          <a:prstGeom prst="rect">
            <a:avLst/>
          </a:prstGeom>
        </p:spPr>
        <p:txBody>
          <a:bodyPr wrap="square">
            <a:spAutoFit/>
          </a:bodyPr>
          <a:lstStyle/>
          <a:p>
            <a:r>
              <a:rPr lang="en-US" dirty="0">
                <a:solidFill>
                  <a:srgbClr val="00B050"/>
                </a:solidFill>
              </a:rPr>
              <a:t>1. Food botulism.</a:t>
            </a:r>
          </a:p>
          <a:p>
            <a:r>
              <a:rPr lang="en-US" dirty="0">
                <a:solidFill>
                  <a:srgbClr val="00B050"/>
                </a:solidFill>
              </a:rPr>
              <a:t>. IP = 18-24 hrs.</a:t>
            </a:r>
          </a:p>
          <a:p>
            <a:r>
              <a:rPr lang="en-US" dirty="0">
                <a:solidFill>
                  <a:srgbClr val="00B050"/>
                </a:solidFill>
              </a:rPr>
              <a:t>. Route of entry is under cooked consumption of C.</a:t>
            </a:r>
          </a:p>
          <a:p>
            <a:r>
              <a:rPr lang="en-US" dirty="0" err="1">
                <a:solidFill>
                  <a:srgbClr val="00B050"/>
                </a:solidFill>
              </a:rPr>
              <a:t>botulinum</a:t>
            </a:r>
            <a:r>
              <a:rPr lang="en-US" dirty="0">
                <a:solidFill>
                  <a:srgbClr val="00B050"/>
                </a:solidFill>
              </a:rPr>
              <a:t> toxin contaminated spiced, smoked, </a:t>
            </a:r>
            <a:r>
              <a:rPr lang="en-US" dirty="0" err="1">
                <a:solidFill>
                  <a:srgbClr val="00B050"/>
                </a:solidFill>
              </a:rPr>
              <a:t>vaccumpacked</a:t>
            </a:r>
            <a:r>
              <a:rPr lang="en-US" dirty="0">
                <a:solidFill>
                  <a:srgbClr val="00B050"/>
                </a:solidFill>
              </a:rPr>
              <a:t> or canned food.</a:t>
            </a:r>
          </a:p>
          <a:p>
            <a:r>
              <a:rPr lang="en-US" dirty="0">
                <a:solidFill>
                  <a:srgbClr val="00B050"/>
                </a:solidFill>
              </a:rPr>
              <a:t>.The toxin is absorbed from the gut and acts by blocking the release of acetylcholine at synapses and neuromuscular junction and manifests with </a:t>
            </a:r>
            <a:endParaRPr lang="ar-IQ" dirty="0">
              <a:solidFill>
                <a:srgbClr val="00B050"/>
              </a:solidFill>
            </a:endParaRPr>
          </a:p>
        </p:txBody>
      </p:sp>
      <p:sp>
        <p:nvSpPr>
          <p:cNvPr id="3" name="مستطيل 2"/>
          <p:cNvSpPr/>
          <p:nvPr/>
        </p:nvSpPr>
        <p:spPr>
          <a:xfrm>
            <a:off x="1547664" y="2450058"/>
            <a:ext cx="5454352" cy="646331"/>
          </a:xfrm>
          <a:prstGeom prst="rect">
            <a:avLst/>
          </a:prstGeom>
        </p:spPr>
        <p:txBody>
          <a:bodyPr wrap="square">
            <a:spAutoFit/>
          </a:bodyPr>
          <a:lstStyle/>
          <a:p>
            <a:r>
              <a:rPr lang="en-US" dirty="0">
                <a:solidFill>
                  <a:srgbClr val="00B050"/>
                </a:solidFill>
              </a:rPr>
              <a:t>flaccid paralysis and visual disturbance, inability to swallow, and speech difficulty.</a:t>
            </a:r>
          </a:p>
        </p:txBody>
      </p:sp>
      <p:pic>
        <p:nvPicPr>
          <p:cNvPr id="4" name="صورة 3" descr="C:\Users\pc\Documents\slide_35.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29263" y="3428999"/>
            <a:ext cx="4835025" cy="2483485"/>
          </a:xfrm>
          <a:prstGeom prst="rect">
            <a:avLst/>
          </a:prstGeom>
          <a:ln w="9525">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355437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59632" y="548680"/>
            <a:ext cx="7272808" cy="2031325"/>
          </a:xfrm>
          <a:prstGeom prst="rect">
            <a:avLst/>
          </a:prstGeom>
        </p:spPr>
        <p:txBody>
          <a:bodyPr wrap="square">
            <a:spAutoFit/>
          </a:bodyPr>
          <a:lstStyle/>
          <a:p>
            <a:r>
              <a:rPr lang="en-US" dirty="0">
                <a:solidFill>
                  <a:srgbClr val="00B050"/>
                </a:solidFill>
              </a:rPr>
              <a:t>2. Infantile botulism.</a:t>
            </a:r>
          </a:p>
          <a:p>
            <a:r>
              <a:rPr lang="en-US" i="1" dirty="0" err="1">
                <a:solidFill>
                  <a:srgbClr val="00B050"/>
                </a:solidFill>
              </a:rPr>
              <a:t>C</a:t>
            </a:r>
            <a:r>
              <a:rPr lang="en-US" dirty="0" err="1">
                <a:solidFill>
                  <a:srgbClr val="00B050"/>
                </a:solidFill>
              </a:rPr>
              <a:t>.</a:t>
            </a:r>
            <a:r>
              <a:rPr lang="en-US" i="1" dirty="0" err="1">
                <a:solidFill>
                  <a:srgbClr val="00B050"/>
                </a:solidFill>
              </a:rPr>
              <a:t>botulinum</a:t>
            </a:r>
            <a:r>
              <a:rPr lang="en-US" dirty="0">
                <a:solidFill>
                  <a:srgbClr val="00B050"/>
                </a:solidFill>
              </a:rPr>
              <a:t> type A or B is usually implicated and affects infants when mixed feeding starts (after fourth month of life).</a:t>
            </a:r>
          </a:p>
          <a:p>
            <a:r>
              <a:rPr lang="en-US" dirty="0">
                <a:solidFill>
                  <a:srgbClr val="00B050"/>
                </a:solidFill>
              </a:rPr>
              <a:t>Ingestion and </a:t>
            </a:r>
            <a:r>
              <a:rPr lang="en-US" dirty="0" err="1">
                <a:solidFill>
                  <a:srgbClr val="00B050"/>
                </a:solidFill>
              </a:rPr>
              <a:t>colonisation</a:t>
            </a:r>
            <a:r>
              <a:rPr lang="en-US" dirty="0">
                <a:solidFill>
                  <a:srgbClr val="00B050"/>
                </a:solidFill>
              </a:rPr>
              <a:t> of the gut with </a:t>
            </a:r>
            <a:r>
              <a:rPr lang="en-US" i="1" dirty="0" err="1">
                <a:solidFill>
                  <a:srgbClr val="00B050"/>
                </a:solidFill>
              </a:rPr>
              <a:t>C</a:t>
            </a:r>
            <a:r>
              <a:rPr lang="en-US" dirty="0" err="1">
                <a:solidFill>
                  <a:srgbClr val="00B050"/>
                </a:solidFill>
              </a:rPr>
              <a:t>.</a:t>
            </a:r>
            <a:r>
              <a:rPr lang="en-US" i="1" dirty="0" err="1">
                <a:solidFill>
                  <a:srgbClr val="00B050"/>
                </a:solidFill>
              </a:rPr>
              <a:t>botulinum</a:t>
            </a:r>
            <a:r>
              <a:rPr lang="en-US" dirty="0">
                <a:solidFill>
                  <a:srgbClr val="00B050"/>
                </a:solidFill>
              </a:rPr>
              <a:t>, and production of toxin and adsorption of toxin leads to poor feeding, paralysis (floppy baby), and cranial nerve palsy.</a:t>
            </a:r>
          </a:p>
          <a:p>
            <a:r>
              <a:rPr lang="en-US" dirty="0">
                <a:solidFill>
                  <a:srgbClr val="00B050"/>
                </a:solidFill>
              </a:rPr>
              <a:t>Diagnosed by demonstration of the organism or toxin from the stool.</a:t>
            </a:r>
          </a:p>
        </p:txBody>
      </p:sp>
      <p:pic>
        <p:nvPicPr>
          <p:cNvPr id="3" name="صورة 2" descr="C:\Users\pc\Documents\neurological-emergencies-51-638.jpg"/>
          <p:cNvPicPr/>
          <p:nvPr/>
        </p:nvPicPr>
        <p:blipFill>
          <a:blip r:embed="rId2">
            <a:extLst>
              <a:ext uri="{28A0092B-C50C-407E-A947-70E740481C1C}">
                <a14:useLocalDpi xmlns:a14="http://schemas.microsoft.com/office/drawing/2010/main" val="0"/>
              </a:ext>
            </a:extLst>
          </a:blip>
          <a:srcRect/>
          <a:stretch>
            <a:fillRect/>
          </a:stretch>
        </p:blipFill>
        <p:spPr bwMode="auto">
          <a:xfrm>
            <a:off x="2158130" y="2924944"/>
            <a:ext cx="5078165" cy="2880320"/>
          </a:xfrm>
          <a:prstGeom prst="rect">
            <a:avLst/>
          </a:prstGeom>
          <a:ln w="12700">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00897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75656" y="620688"/>
            <a:ext cx="7056784" cy="1200329"/>
          </a:xfrm>
          <a:prstGeom prst="rect">
            <a:avLst/>
          </a:prstGeom>
        </p:spPr>
        <p:txBody>
          <a:bodyPr wrap="square">
            <a:spAutoFit/>
          </a:bodyPr>
          <a:lstStyle/>
          <a:p>
            <a:r>
              <a:rPr lang="en-US" dirty="0">
                <a:solidFill>
                  <a:srgbClr val="00B050"/>
                </a:solidFill>
              </a:rPr>
              <a:t>3. Wound botulism.</a:t>
            </a:r>
          </a:p>
          <a:p>
            <a:r>
              <a:rPr lang="en-US" i="1" dirty="0" err="1">
                <a:solidFill>
                  <a:srgbClr val="00B050"/>
                </a:solidFill>
              </a:rPr>
              <a:t>C</a:t>
            </a:r>
            <a:r>
              <a:rPr lang="en-US" dirty="0" err="1">
                <a:solidFill>
                  <a:srgbClr val="00B050"/>
                </a:solidFill>
              </a:rPr>
              <a:t>.</a:t>
            </a:r>
            <a:r>
              <a:rPr lang="en-US" i="1" dirty="0" err="1">
                <a:solidFill>
                  <a:srgbClr val="00B050"/>
                </a:solidFill>
              </a:rPr>
              <a:t>botulinum</a:t>
            </a:r>
            <a:r>
              <a:rPr lang="en-US" dirty="0">
                <a:solidFill>
                  <a:srgbClr val="00B050"/>
                </a:solidFill>
              </a:rPr>
              <a:t> type A is usually implicated and caused by the production of toxin by </a:t>
            </a:r>
            <a:r>
              <a:rPr lang="en-US" i="1" dirty="0" err="1">
                <a:solidFill>
                  <a:srgbClr val="00B050"/>
                </a:solidFill>
              </a:rPr>
              <a:t>C</a:t>
            </a:r>
            <a:r>
              <a:rPr lang="en-US" dirty="0" err="1">
                <a:solidFill>
                  <a:srgbClr val="00B050"/>
                </a:solidFill>
              </a:rPr>
              <a:t>.</a:t>
            </a:r>
            <a:r>
              <a:rPr lang="en-US" i="1" dirty="0" err="1">
                <a:solidFill>
                  <a:srgbClr val="00B050"/>
                </a:solidFill>
              </a:rPr>
              <a:t>botulinum</a:t>
            </a:r>
            <a:r>
              <a:rPr lang="en-US" dirty="0">
                <a:solidFill>
                  <a:srgbClr val="00B050"/>
                </a:solidFill>
              </a:rPr>
              <a:t> in </a:t>
            </a:r>
            <a:r>
              <a:rPr lang="en-US" dirty="0" err="1">
                <a:solidFill>
                  <a:srgbClr val="00B050"/>
                </a:solidFill>
              </a:rPr>
              <a:t>wounds.The</a:t>
            </a:r>
            <a:r>
              <a:rPr lang="en-US" dirty="0">
                <a:solidFill>
                  <a:srgbClr val="00B050"/>
                </a:solidFill>
              </a:rPr>
              <a:t> symptoms  are the same as those in food </a:t>
            </a:r>
            <a:r>
              <a:rPr lang="en-US" dirty="0" err="1">
                <a:solidFill>
                  <a:srgbClr val="00B050"/>
                </a:solidFill>
              </a:rPr>
              <a:t>poisonig</a:t>
            </a:r>
            <a:r>
              <a:rPr lang="en-US" dirty="0">
                <a:solidFill>
                  <a:srgbClr val="00B050"/>
                </a:solidFill>
              </a:rPr>
              <a:t>.</a:t>
            </a:r>
          </a:p>
        </p:txBody>
      </p:sp>
      <p:pic>
        <p:nvPicPr>
          <p:cNvPr id="3" name="صورة 2" descr="C:\Users\pc\Documents\hqdefault.jpg"/>
          <p:cNvPicPr/>
          <p:nvPr/>
        </p:nvPicPr>
        <p:blipFill>
          <a:blip r:embed="rId2">
            <a:extLst>
              <a:ext uri="{28A0092B-C50C-407E-A947-70E740481C1C}">
                <a14:useLocalDpi xmlns:a14="http://schemas.microsoft.com/office/drawing/2010/main" val="0"/>
              </a:ext>
            </a:extLst>
          </a:blip>
          <a:srcRect/>
          <a:stretch>
            <a:fillRect/>
          </a:stretch>
        </p:blipFill>
        <p:spPr bwMode="auto">
          <a:xfrm>
            <a:off x="1606848" y="2132856"/>
            <a:ext cx="6264696" cy="2592288"/>
          </a:xfrm>
          <a:prstGeom prst="rect">
            <a:avLst/>
          </a:prstGeom>
          <a:ln w="12700">
            <a:solidFill>
              <a:schemeClr val="tx1"/>
            </a:solidFill>
          </a:ln>
          <a:effectLst>
            <a:outerShdw blurRad="292100" dist="139700" dir="2700000" algn="tl" rotWithShape="0">
              <a:srgbClr val="333333">
                <a:alpha val="65000"/>
              </a:srgbClr>
            </a:outerShdw>
          </a:effectLst>
        </p:spPr>
      </p:pic>
      <p:sp>
        <p:nvSpPr>
          <p:cNvPr id="4" name="مستطيل 3"/>
          <p:cNvSpPr/>
          <p:nvPr/>
        </p:nvSpPr>
        <p:spPr>
          <a:xfrm>
            <a:off x="1606848" y="4895511"/>
            <a:ext cx="6277520" cy="1200329"/>
          </a:xfrm>
          <a:prstGeom prst="rect">
            <a:avLst/>
          </a:prstGeom>
        </p:spPr>
        <p:txBody>
          <a:bodyPr wrap="square">
            <a:spAutoFit/>
          </a:bodyPr>
          <a:lstStyle/>
          <a:p>
            <a:r>
              <a:rPr lang="en-US" b="1" dirty="0">
                <a:solidFill>
                  <a:srgbClr val="FF0000"/>
                </a:solidFill>
              </a:rPr>
              <a:t>Laboratory diagnosis:</a:t>
            </a:r>
            <a:endParaRPr lang="en-US" dirty="0">
              <a:solidFill>
                <a:srgbClr val="FF0000"/>
              </a:solidFill>
            </a:endParaRPr>
          </a:p>
          <a:p>
            <a:r>
              <a:rPr lang="en-US" dirty="0"/>
              <a:t>.</a:t>
            </a:r>
            <a:r>
              <a:rPr lang="en-US" dirty="0">
                <a:solidFill>
                  <a:srgbClr val="00B050"/>
                </a:solidFill>
              </a:rPr>
              <a:t>Demonstration of toxin in patient’s serum and left over food.</a:t>
            </a:r>
          </a:p>
          <a:p>
            <a:r>
              <a:rPr lang="en-US" dirty="0">
                <a:solidFill>
                  <a:srgbClr val="00B050"/>
                </a:solidFill>
              </a:rPr>
              <a:t>. Death of mice after intra-peritoneal injection of toxin.</a:t>
            </a:r>
          </a:p>
          <a:p>
            <a:r>
              <a:rPr lang="en-US" b="1" dirty="0">
                <a:solidFill>
                  <a:srgbClr val="00B050"/>
                </a:solidFill>
              </a:rPr>
              <a:t> </a:t>
            </a:r>
            <a:endParaRPr lang="en-US" dirty="0">
              <a:solidFill>
                <a:srgbClr val="00B050"/>
              </a:solidFill>
            </a:endParaRPr>
          </a:p>
        </p:txBody>
      </p:sp>
    </p:spTree>
    <p:extLst>
      <p:ext uri="{BB962C8B-B14F-4D97-AF65-F5344CB8AC3E}">
        <p14:creationId xmlns:p14="http://schemas.microsoft.com/office/powerpoint/2010/main" val="11065212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2602" y="808672"/>
            <a:ext cx="7956884" cy="510276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1525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692696"/>
            <a:ext cx="6264696" cy="1200329"/>
          </a:xfrm>
          <a:prstGeom prst="rect">
            <a:avLst/>
          </a:prstGeom>
        </p:spPr>
        <p:txBody>
          <a:bodyPr wrap="square">
            <a:spAutoFit/>
          </a:bodyPr>
          <a:lstStyle/>
          <a:p>
            <a:r>
              <a:rPr lang="en-US" b="1" i="1" dirty="0">
                <a:solidFill>
                  <a:srgbClr val="FF0000"/>
                </a:solidFill>
              </a:rPr>
              <a:t>Bacillus</a:t>
            </a:r>
            <a:r>
              <a:rPr lang="en-US" b="1" dirty="0">
                <a:solidFill>
                  <a:srgbClr val="FF0000"/>
                </a:solidFill>
              </a:rPr>
              <a:t> </a:t>
            </a:r>
            <a:r>
              <a:rPr lang="en-US" b="1" i="1" dirty="0" err="1">
                <a:solidFill>
                  <a:srgbClr val="FF0000"/>
                </a:solidFill>
              </a:rPr>
              <a:t>anthracis</a:t>
            </a:r>
            <a:r>
              <a:rPr lang="en-US" b="1" dirty="0">
                <a:solidFill>
                  <a:srgbClr val="FF0000"/>
                </a:solidFill>
              </a:rPr>
              <a:t>.</a:t>
            </a:r>
            <a:endParaRPr lang="en-US" dirty="0">
              <a:solidFill>
                <a:srgbClr val="FF0000"/>
              </a:solidFill>
            </a:endParaRPr>
          </a:p>
          <a:p>
            <a:r>
              <a:rPr lang="en-US" dirty="0">
                <a:solidFill>
                  <a:srgbClr val="00B050"/>
                </a:solidFill>
              </a:rPr>
              <a:t>• Major agent of bioterrorism and biological warfare.</a:t>
            </a:r>
          </a:p>
          <a:p>
            <a:r>
              <a:rPr lang="en-US" dirty="0">
                <a:solidFill>
                  <a:srgbClr val="00B050"/>
                </a:solidFill>
              </a:rPr>
              <a:t>• Major pathogen of </a:t>
            </a:r>
            <a:r>
              <a:rPr lang="en-US" dirty="0" err="1">
                <a:solidFill>
                  <a:srgbClr val="00B050"/>
                </a:solidFill>
              </a:rPr>
              <a:t>domesic</a:t>
            </a:r>
            <a:r>
              <a:rPr lang="en-US" dirty="0">
                <a:solidFill>
                  <a:srgbClr val="00B050"/>
                </a:solidFill>
              </a:rPr>
              <a:t> herbivores that come in contact with humans.</a:t>
            </a:r>
          </a:p>
        </p:txBody>
      </p:sp>
      <p:sp>
        <p:nvSpPr>
          <p:cNvPr id="3" name="مستطيل 2"/>
          <p:cNvSpPr/>
          <p:nvPr/>
        </p:nvSpPr>
        <p:spPr>
          <a:xfrm>
            <a:off x="1331640" y="2045026"/>
            <a:ext cx="6891560" cy="3139321"/>
          </a:xfrm>
          <a:prstGeom prst="rect">
            <a:avLst/>
          </a:prstGeom>
        </p:spPr>
        <p:txBody>
          <a:bodyPr wrap="square">
            <a:spAutoFit/>
          </a:bodyPr>
          <a:lstStyle/>
          <a:p>
            <a:r>
              <a:rPr lang="en-US" b="1" dirty="0">
                <a:solidFill>
                  <a:srgbClr val="FF0000"/>
                </a:solidFill>
              </a:rPr>
              <a:t>Pathogenesis</a:t>
            </a:r>
            <a:r>
              <a:rPr lang="en-US" dirty="0">
                <a:solidFill>
                  <a:srgbClr val="FF0000"/>
                </a:solidFill>
              </a:rPr>
              <a:t> </a:t>
            </a:r>
            <a:r>
              <a:rPr lang="en-US" b="1" dirty="0">
                <a:solidFill>
                  <a:srgbClr val="FF0000"/>
                </a:solidFill>
              </a:rPr>
              <a:t>and</a:t>
            </a:r>
            <a:r>
              <a:rPr lang="en-US" dirty="0">
                <a:solidFill>
                  <a:srgbClr val="FF0000"/>
                </a:solidFill>
              </a:rPr>
              <a:t> </a:t>
            </a:r>
            <a:r>
              <a:rPr lang="en-US" b="1" dirty="0">
                <a:solidFill>
                  <a:srgbClr val="FF0000"/>
                </a:solidFill>
              </a:rPr>
              <a:t>Clinical</a:t>
            </a:r>
            <a:r>
              <a:rPr lang="en-US" dirty="0">
                <a:solidFill>
                  <a:srgbClr val="FF0000"/>
                </a:solidFill>
              </a:rPr>
              <a:t> </a:t>
            </a:r>
            <a:r>
              <a:rPr lang="en-US" b="1" dirty="0">
                <a:solidFill>
                  <a:srgbClr val="FF0000"/>
                </a:solidFill>
              </a:rPr>
              <a:t>feature</a:t>
            </a:r>
            <a:r>
              <a:rPr lang="en-US" dirty="0">
                <a:solidFill>
                  <a:srgbClr val="FF0000"/>
                </a:solidFill>
              </a:rPr>
              <a:t>:</a:t>
            </a:r>
          </a:p>
          <a:p>
            <a:r>
              <a:rPr lang="en-US" dirty="0">
                <a:solidFill>
                  <a:srgbClr val="00B050"/>
                </a:solidFill>
              </a:rPr>
              <a:t>Acquired by the entry of spores through injured skin </a:t>
            </a:r>
            <a:r>
              <a:rPr lang="en-US" dirty="0" err="1">
                <a:solidFill>
                  <a:srgbClr val="00B050"/>
                </a:solidFill>
              </a:rPr>
              <a:t>incutaneous</a:t>
            </a:r>
            <a:r>
              <a:rPr lang="en-US" dirty="0">
                <a:solidFill>
                  <a:srgbClr val="00B050"/>
                </a:solidFill>
              </a:rPr>
              <a:t> anthrax, or mucus membrane in intestinal anthrax, or inhalation of spores in the lung while handling skin and hides.</a:t>
            </a:r>
          </a:p>
          <a:p>
            <a:r>
              <a:rPr lang="en-US" dirty="0"/>
              <a:t> </a:t>
            </a:r>
          </a:p>
          <a:p>
            <a:r>
              <a:rPr lang="en-US" b="1" dirty="0">
                <a:solidFill>
                  <a:srgbClr val="FF0000"/>
                </a:solidFill>
              </a:rPr>
              <a:t>How do animals get infected with anthrax?</a:t>
            </a:r>
            <a:endParaRPr lang="en-US" dirty="0">
              <a:solidFill>
                <a:srgbClr val="FF0000"/>
              </a:solidFill>
            </a:endParaRPr>
          </a:p>
          <a:p>
            <a:pPr algn="just"/>
            <a:r>
              <a:rPr lang="en-US" dirty="0">
                <a:solidFill>
                  <a:srgbClr val="00B050"/>
                </a:solidFill>
              </a:rPr>
              <a:t>Domestic and wild animals such as cattle, sheep, goats, antelope, and deer can become infected when they breathe in or ingest spores in contaminated soil, plants, or water. In areas where domestic animals have had anthrax in the past, routine vaccination can help prevent outbreaks.</a:t>
            </a:r>
          </a:p>
        </p:txBody>
      </p:sp>
    </p:spTree>
    <p:extLst>
      <p:ext uri="{BB962C8B-B14F-4D97-AF65-F5344CB8AC3E}">
        <p14:creationId xmlns:p14="http://schemas.microsoft.com/office/powerpoint/2010/main" val="3508586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C:\Users\pc\Documents\anthrax-life-cycle.jpg"/>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124744"/>
            <a:ext cx="6264695" cy="403244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17725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47664" y="692696"/>
            <a:ext cx="6840760" cy="2862322"/>
          </a:xfrm>
          <a:prstGeom prst="rect">
            <a:avLst/>
          </a:prstGeom>
        </p:spPr>
        <p:txBody>
          <a:bodyPr wrap="square">
            <a:spAutoFit/>
          </a:bodyPr>
          <a:lstStyle/>
          <a:p>
            <a:r>
              <a:rPr lang="en-US" b="1" dirty="0">
                <a:solidFill>
                  <a:srgbClr val="FF0000"/>
                </a:solidFill>
              </a:rPr>
              <a:t>How do people get infected with anthrax?</a:t>
            </a:r>
            <a:endParaRPr lang="en-US" dirty="0">
              <a:solidFill>
                <a:srgbClr val="FF0000"/>
              </a:solidFill>
            </a:endParaRPr>
          </a:p>
          <a:p>
            <a:pPr algn="just"/>
            <a:r>
              <a:rPr lang="en-US" dirty="0">
                <a:solidFill>
                  <a:srgbClr val="00B050"/>
                </a:solidFill>
              </a:rPr>
              <a:t>People get infected with anthrax when spores get into the body. When anthrax spores get inside the body, they can be “activated.” When they become active, the bacteria can multiply, spread out in the body, produce toxins (poisons), and cause severe illness.</a:t>
            </a:r>
          </a:p>
          <a:p>
            <a:endParaRPr lang="en-US" dirty="0" smtClean="0">
              <a:solidFill>
                <a:srgbClr val="00B050"/>
              </a:solidFill>
            </a:endParaRPr>
          </a:p>
          <a:p>
            <a:pPr algn="just"/>
            <a:r>
              <a:rPr lang="en-US" dirty="0" smtClean="0">
                <a:solidFill>
                  <a:srgbClr val="00B050"/>
                </a:solidFill>
              </a:rPr>
              <a:t>This </a:t>
            </a:r>
            <a:r>
              <a:rPr lang="en-US" dirty="0">
                <a:solidFill>
                  <a:srgbClr val="00B050"/>
                </a:solidFill>
              </a:rPr>
              <a:t>can happen when people breathe in spores, eat food or drink water that is contaminated with spores, or get spores in a cut or scrape in the skin. It is very uncommon for people in the United States to get infected with anthrax.</a:t>
            </a:r>
          </a:p>
        </p:txBody>
      </p:sp>
      <p:pic>
        <p:nvPicPr>
          <p:cNvPr id="4" name="صورة 3" descr="C:\Users\pc\Documents\images (11).jpg"/>
          <p:cNvPicPr/>
          <p:nvPr/>
        </p:nvPicPr>
        <p:blipFill>
          <a:blip r:embed="rId2">
            <a:extLst>
              <a:ext uri="{28A0092B-C50C-407E-A947-70E740481C1C}">
                <a14:useLocalDpi xmlns:a14="http://schemas.microsoft.com/office/drawing/2010/main" val="0"/>
              </a:ext>
            </a:extLst>
          </a:blip>
          <a:srcRect/>
          <a:stretch>
            <a:fillRect/>
          </a:stretch>
        </p:blipFill>
        <p:spPr bwMode="auto">
          <a:xfrm>
            <a:off x="1691680" y="3933056"/>
            <a:ext cx="2463800" cy="1728192"/>
          </a:xfrm>
          <a:prstGeom prst="rect">
            <a:avLst/>
          </a:prstGeom>
          <a:ln>
            <a:noFill/>
          </a:ln>
          <a:effectLst>
            <a:softEdge rad="112500"/>
          </a:effectLst>
        </p:spPr>
      </p:pic>
      <p:pic>
        <p:nvPicPr>
          <p:cNvPr id="5" name="صورة 4" descr="C:\Users\pc\Documents\تنزيل (16).jpg"/>
          <p:cNvPicPr/>
          <p:nvPr/>
        </p:nvPicPr>
        <p:blipFill>
          <a:blip r:embed="rId3">
            <a:extLst>
              <a:ext uri="{28A0092B-C50C-407E-A947-70E740481C1C}">
                <a14:useLocalDpi xmlns:a14="http://schemas.microsoft.com/office/drawing/2010/main" val="0"/>
              </a:ext>
            </a:extLst>
          </a:blip>
          <a:srcRect/>
          <a:stretch>
            <a:fillRect/>
          </a:stretch>
        </p:blipFill>
        <p:spPr bwMode="auto">
          <a:xfrm>
            <a:off x="4968044" y="4005064"/>
            <a:ext cx="2844316" cy="1511682"/>
          </a:xfrm>
          <a:prstGeom prst="rect">
            <a:avLst/>
          </a:prstGeom>
          <a:ln>
            <a:noFill/>
          </a:ln>
          <a:effectLst>
            <a:softEdge rad="112500"/>
          </a:effectLst>
        </p:spPr>
      </p:pic>
      <p:sp>
        <p:nvSpPr>
          <p:cNvPr id="6" name="مستطيل 5"/>
          <p:cNvSpPr/>
          <p:nvPr/>
        </p:nvSpPr>
        <p:spPr>
          <a:xfrm>
            <a:off x="3851920" y="5805264"/>
            <a:ext cx="2018501" cy="369332"/>
          </a:xfrm>
          <a:prstGeom prst="rect">
            <a:avLst/>
          </a:prstGeom>
        </p:spPr>
        <p:txBody>
          <a:bodyPr wrap="none">
            <a:spAutoFit/>
          </a:bodyPr>
          <a:lstStyle/>
          <a:p>
            <a:r>
              <a:rPr lang="en-US" b="1" dirty="0">
                <a:solidFill>
                  <a:srgbClr val="FF0000"/>
                </a:solidFill>
              </a:rPr>
              <a:t>Anthrax </a:t>
            </a:r>
            <a:r>
              <a:rPr lang="en-US" b="1" dirty="0" err="1">
                <a:solidFill>
                  <a:srgbClr val="FF0000"/>
                </a:solidFill>
              </a:rPr>
              <a:t>lestions</a:t>
            </a:r>
            <a:r>
              <a:rPr lang="en-US" b="1" dirty="0">
                <a:solidFill>
                  <a:srgbClr val="FF0000"/>
                </a:solidFill>
              </a:rPr>
              <a:t>.</a:t>
            </a:r>
            <a:endParaRPr lang="ar-IQ" dirty="0">
              <a:solidFill>
                <a:srgbClr val="FF0000"/>
              </a:solidFill>
            </a:endParaRPr>
          </a:p>
        </p:txBody>
      </p:sp>
    </p:spTree>
    <p:extLst>
      <p:ext uri="{BB962C8B-B14F-4D97-AF65-F5344CB8AC3E}">
        <p14:creationId xmlns:p14="http://schemas.microsoft.com/office/powerpoint/2010/main" val="2174931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59632" y="332656"/>
            <a:ext cx="7560840" cy="3416320"/>
          </a:xfrm>
          <a:prstGeom prst="rect">
            <a:avLst/>
          </a:prstGeom>
        </p:spPr>
        <p:txBody>
          <a:bodyPr wrap="square">
            <a:spAutoFit/>
          </a:bodyPr>
          <a:lstStyle/>
          <a:p>
            <a:r>
              <a:rPr lang="en-US" b="1" dirty="0">
                <a:solidFill>
                  <a:srgbClr val="FF0000"/>
                </a:solidFill>
              </a:rPr>
              <a:t>There are four forms of anthrax.</a:t>
            </a:r>
            <a:endParaRPr lang="en-US" dirty="0">
              <a:solidFill>
                <a:srgbClr val="FF0000"/>
              </a:solidFill>
            </a:endParaRPr>
          </a:p>
          <a:p>
            <a:r>
              <a:rPr lang="en-US" dirty="0">
                <a:solidFill>
                  <a:srgbClr val="00B050"/>
                </a:solidFill>
              </a:rPr>
              <a:t>1. Cutaneous anthrax (Malignant pustule): 95 % of anthrax Presentation.</a:t>
            </a:r>
          </a:p>
          <a:p>
            <a:r>
              <a:rPr lang="en-US" dirty="0">
                <a:solidFill>
                  <a:srgbClr val="00B050"/>
                </a:solidFill>
              </a:rPr>
              <a:t>Characterized by a black necrotic lesion with a definite edematous margin </a:t>
            </a:r>
            <a:r>
              <a:rPr lang="en-US" dirty="0" err="1">
                <a:solidFill>
                  <a:srgbClr val="00B050"/>
                </a:solidFill>
              </a:rPr>
              <a:t>onhands</a:t>
            </a:r>
            <a:r>
              <a:rPr lang="en-US" dirty="0">
                <a:solidFill>
                  <a:srgbClr val="00B050"/>
                </a:solidFill>
              </a:rPr>
              <a:t>, arms, face or neck with regional lymphadenitis associated systemic symptoms.</a:t>
            </a:r>
          </a:p>
          <a:p>
            <a:r>
              <a:rPr lang="en-US" dirty="0">
                <a:solidFill>
                  <a:srgbClr val="00B050"/>
                </a:solidFill>
              </a:rPr>
              <a:t> </a:t>
            </a:r>
          </a:p>
          <a:p>
            <a:r>
              <a:rPr lang="en-US" dirty="0">
                <a:solidFill>
                  <a:srgbClr val="00B050"/>
                </a:solidFill>
              </a:rPr>
              <a:t>2. Pulmonary anthrax (Wool sorter’s disease):5% of anthrax presentation.	.	</a:t>
            </a:r>
          </a:p>
          <a:p>
            <a:r>
              <a:rPr lang="en-US" dirty="0">
                <a:solidFill>
                  <a:srgbClr val="00B050"/>
                </a:solidFill>
              </a:rPr>
              <a:t>Presents with </a:t>
            </a:r>
            <a:r>
              <a:rPr lang="en-US" dirty="0" err="1">
                <a:solidFill>
                  <a:srgbClr val="00B050"/>
                </a:solidFill>
              </a:rPr>
              <a:t>substernal</a:t>
            </a:r>
            <a:r>
              <a:rPr lang="en-US" dirty="0">
                <a:solidFill>
                  <a:srgbClr val="00B050"/>
                </a:solidFill>
              </a:rPr>
              <a:t> pain, cough with </a:t>
            </a:r>
            <a:r>
              <a:rPr lang="en-US" dirty="0" err="1">
                <a:solidFill>
                  <a:srgbClr val="00B050"/>
                </a:solidFill>
              </a:rPr>
              <a:t>haemorrhagic</a:t>
            </a:r>
            <a:r>
              <a:rPr lang="en-US" dirty="0">
                <a:solidFill>
                  <a:srgbClr val="00B050"/>
                </a:solidFill>
              </a:rPr>
              <a:t> </a:t>
            </a:r>
            <a:r>
              <a:rPr lang="en-US" dirty="0" err="1">
                <a:solidFill>
                  <a:srgbClr val="00B050"/>
                </a:solidFill>
              </a:rPr>
              <a:t>mediastinitis</a:t>
            </a:r>
            <a:r>
              <a:rPr lang="en-US" dirty="0">
                <a:solidFill>
                  <a:srgbClr val="00B050"/>
                </a:solidFill>
              </a:rPr>
              <a:t> and CXR-revealing </a:t>
            </a:r>
            <a:r>
              <a:rPr lang="en-US" dirty="0" err="1">
                <a:solidFill>
                  <a:srgbClr val="00B050"/>
                </a:solidFill>
              </a:rPr>
              <a:t>mediastinal</a:t>
            </a:r>
            <a:r>
              <a:rPr lang="en-US" dirty="0">
                <a:solidFill>
                  <a:srgbClr val="00B050"/>
                </a:solidFill>
              </a:rPr>
              <a:t> widening; and fatal if not treated early.  </a:t>
            </a:r>
          </a:p>
          <a:p>
            <a:r>
              <a:rPr lang="en-US" dirty="0">
                <a:solidFill>
                  <a:srgbClr val="00B050"/>
                </a:solidFill>
              </a:rPr>
              <a:t> </a:t>
            </a:r>
          </a:p>
          <a:p>
            <a:r>
              <a:rPr lang="en-US" dirty="0">
                <a:solidFill>
                  <a:srgbClr val="00B050"/>
                </a:solidFill>
              </a:rPr>
              <a:t> 3. </a:t>
            </a:r>
            <a:r>
              <a:rPr lang="en-US" dirty="0" err="1">
                <a:solidFill>
                  <a:srgbClr val="00B050"/>
                </a:solidFill>
              </a:rPr>
              <a:t>Bacteremic</a:t>
            </a:r>
            <a:r>
              <a:rPr lang="en-US" dirty="0">
                <a:solidFill>
                  <a:srgbClr val="00B050"/>
                </a:solidFill>
              </a:rPr>
              <a:t> anthrax: presents with clinical features of sepsis.              </a:t>
            </a:r>
          </a:p>
        </p:txBody>
      </p:sp>
      <p:sp>
        <p:nvSpPr>
          <p:cNvPr id="3" name="مستطيل 2"/>
          <p:cNvSpPr/>
          <p:nvPr/>
        </p:nvSpPr>
        <p:spPr>
          <a:xfrm>
            <a:off x="1259632" y="4221088"/>
            <a:ext cx="4788024" cy="923330"/>
          </a:xfrm>
          <a:prstGeom prst="rect">
            <a:avLst/>
          </a:prstGeom>
        </p:spPr>
        <p:txBody>
          <a:bodyPr wrap="square">
            <a:spAutoFit/>
          </a:bodyPr>
          <a:lstStyle/>
          <a:p>
            <a:pPr algn="just"/>
            <a:r>
              <a:rPr lang="en-US" dirty="0"/>
              <a:t> </a:t>
            </a:r>
            <a:r>
              <a:rPr lang="en-US" dirty="0">
                <a:solidFill>
                  <a:srgbClr val="00B050"/>
                </a:solidFill>
              </a:rPr>
              <a:t>4. Intestinal anthrax: Presents with abdominal </a:t>
            </a:r>
            <a:r>
              <a:rPr lang="en-US" dirty="0" err="1">
                <a:solidFill>
                  <a:srgbClr val="00B050"/>
                </a:solidFill>
              </a:rPr>
              <a:t>pain,vomiting</a:t>
            </a:r>
            <a:r>
              <a:rPr lang="en-US" dirty="0">
                <a:solidFill>
                  <a:srgbClr val="00B050"/>
                </a:solidFill>
              </a:rPr>
              <a:t>, and bloody </a:t>
            </a:r>
            <a:r>
              <a:rPr lang="en-US" dirty="0" err="1">
                <a:solidFill>
                  <a:srgbClr val="00B050"/>
                </a:solidFill>
              </a:rPr>
              <a:t>diarrhea,Bacteremic</a:t>
            </a:r>
            <a:r>
              <a:rPr lang="en-US" dirty="0">
                <a:solidFill>
                  <a:srgbClr val="00B050"/>
                </a:solidFill>
              </a:rPr>
              <a:t> and intestinal anthrax are rare to occur.</a:t>
            </a:r>
            <a:endParaRPr lang="ar-IQ" dirty="0">
              <a:solidFill>
                <a:srgbClr val="00B050"/>
              </a:solidFill>
            </a:endParaRPr>
          </a:p>
        </p:txBody>
      </p:sp>
    </p:spTree>
    <p:extLst>
      <p:ext uri="{BB962C8B-B14F-4D97-AF65-F5344CB8AC3E}">
        <p14:creationId xmlns:p14="http://schemas.microsoft.com/office/powerpoint/2010/main" val="820297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71600" y="188640"/>
            <a:ext cx="7704856" cy="3416320"/>
          </a:xfrm>
          <a:prstGeom prst="rect">
            <a:avLst/>
          </a:prstGeom>
        </p:spPr>
        <p:txBody>
          <a:bodyPr wrap="square">
            <a:spAutoFit/>
          </a:bodyPr>
          <a:lstStyle/>
          <a:p>
            <a:r>
              <a:rPr lang="en-US" b="1" dirty="0"/>
              <a:t> </a:t>
            </a:r>
            <a:endParaRPr lang="en-US" dirty="0"/>
          </a:p>
          <a:p>
            <a:r>
              <a:rPr lang="en-US" b="1" dirty="0">
                <a:solidFill>
                  <a:srgbClr val="FF0000"/>
                </a:solidFill>
              </a:rPr>
              <a:t>Laboratory diagnosis:</a:t>
            </a:r>
            <a:endParaRPr lang="en-US" dirty="0">
              <a:solidFill>
                <a:srgbClr val="FF0000"/>
              </a:solidFill>
            </a:endParaRPr>
          </a:p>
          <a:p>
            <a:r>
              <a:rPr lang="en-US" dirty="0"/>
              <a:t> </a:t>
            </a:r>
          </a:p>
          <a:p>
            <a:pPr algn="just"/>
            <a:r>
              <a:rPr lang="en-US" b="1" dirty="0">
                <a:solidFill>
                  <a:srgbClr val="00B050"/>
                </a:solidFill>
              </a:rPr>
              <a:t>Specimen</a:t>
            </a:r>
            <a:r>
              <a:rPr lang="en-US" dirty="0">
                <a:solidFill>
                  <a:srgbClr val="00B050"/>
                </a:solidFill>
              </a:rPr>
              <a:t>: Fluid or pus from skin lesion, Blood, sputum.</a:t>
            </a:r>
          </a:p>
          <a:p>
            <a:pPr algn="just"/>
            <a:r>
              <a:rPr lang="en-US" dirty="0">
                <a:solidFill>
                  <a:srgbClr val="00B050"/>
                </a:solidFill>
              </a:rPr>
              <a:t>Smear: Non-capsulated gram-positive rods with centrally located spores from </a:t>
            </a:r>
            <a:r>
              <a:rPr lang="en-US" dirty="0" err="1">
                <a:solidFill>
                  <a:srgbClr val="00B050"/>
                </a:solidFill>
              </a:rPr>
              <a:t>culture.Large</a:t>
            </a:r>
            <a:r>
              <a:rPr lang="en-US" dirty="0">
                <a:solidFill>
                  <a:srgbClr val="00B050"/>
                </a:solidFill>
              </a:rPr>
              <a:t> capsulated gram-positive rods with out spores from primary specimen.</a:t>
            </a:r>
          </a:p>
          <a:p>
            <a:pPr algn="just"/>
            <a:r>
              <a:rPr lang="en-US" b="1" dirty="0">
                <a:solidFill>
                  <a:srgbClr val="00B050"/>
                </a:solidFill>
              </a:rPr>
              <a:t> </a:t>
            </a:r>
            <a:endParaRPr lang="en-US" dirty="0">
              <a:solidFill>
                <a:srgbClr val="00B050"/>
              </a:solidFill>
            </a:endParaRPr>
          </a:p>
          <a:p>
            <a:pPr algn="just"/>
            <a:r>
              <a:rPr lang="en-US" b="1" dirty="0">
                <a:solidFill>
                  <a:srgbClr val="00B050"/>
                </a:solidFill>
              </a:rPr>
              <a:t>Culture</a:t>
            </a:r>
            <a:r>
              <a:rPr lang="en-US" dirty="0">
                <a:solidFill>
                  <a:srgbClr val="00B050"/>
                </a:solidFill>
              </a:rPr>
              <a:t>: Grows aerobically in ordinary media over wide range of temperature.</a:t>
            </a:r>
          </a:p>
          <a:p>
            <a:pPr algn="just"/>
            <a:r>
              <a:rPr lang="en-US" dirty="0">
                <a:solidFill>
                  <a:srgbClr val="00B050"/>
                </a:solidFill>
              </a:rPr>
              <a:t>Non-</a:t>
            </a:r>
            <a:r>
              <a:rPr lang="en-US" dirty="0" err="1">
                <a:solidFill>
                  <a:srgbClr val="00B050"/>
                </a:solidFill>
              </a:rPr>
              <a:t>hemolytic,large</a:t>
            </a:r>
            <a:r>
              <a:rPr lang="en-US" dirty="0">
                <a:solidFill>
                  <a:srgbClr val="00B050"/>
                </a:solidFill>
              </a:rPr>
              <a:t>, dense, grey-white irregular colonies with colony margin of “</a:t>
            </a:r>
            <a:r>
              <a:rPr lang="en-US" dirty="0" err="1">
                <a:solidFill>
                  <a:srgbClr val="00B050"/>
                </a:solidFill>
              </a:rPr>
              <a:t>Medussa</a:t>
            </a:r>
            <a:r>
              <a:rPr lang="en-US" dirty="0">
                <a:solidFill>
                  <a:srgbClr val="00B050"/>
                </a:solidFill>
              </a:rPr>
              <a:t> Head” </a:t>
            </a:r>
            <a:r>
              <a:rPr lang="en-US" dirty="0" err="1">
                <a:solidFill>
                  <a:srgbClr val="00B050"/>
                </a:solidFill>
              </a:rPr>
              <a:t>or“curled</a:t>
            </a:r>
            <a:r>
              <a:rPr lang="en-US" dirty="0">
                <a:solidFill>
                  <a:srgbClr val="00B050"/>
                </a:solidFill>
              </a:rPr>
              <a:t>-hair lock” appearance due to composition of parallel chaining of </a:t>
            </a:r>
            <a:r>
              <a:rPr lang="en-US" dirty="0" smtClean="0">
                <a:solidFill>
                  <a:srgbClr val="00B050"/>
                </a:solidFill>
              </a:rPr>
              <a:t>cells.0</a:t>
            </a:r>
            <a:endParaRPr lang="en-US" dirty="0">
              <a:solidFill>
                <a:srgbClr val="00B050"/>
              </a:solidFill>
            </a:endParaRPr>
          </a:p>
        </p:txBody>
      </p:sp>
      <p:pic>
        <p:nvPicPr>
          <p:cNvPr id="3" name="صورة 2" descr="C:\Users\pc\Documents\Anthrax_cultur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800" y="4005064"/>
            <a:ext cx="3888432" cy="2015490"/>
          </a:xfrm>
          <a:prstGeom prst="rect">
            <a:avLst/>
          </a:prstGeom>
          <a:ln w="12700">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44454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75656" y="476672"/>
            <a:ext cx="6840760" cy="1200329"/>
          </a:xfrm>
          <a:prstGeom prst="rect">
            <a:avLst/>
          </a:prstGeom>
        </p:spPr>
        <p:txBody>
          <a:bodyPr wrap="square">
            <a:spAutoFit/>
          </a:bodyPr>
          <a:lstStyle/>
          <a:p>
            <a:r>
              <a:rPr lang="en-US" b="1" dirty="0">
                <a:solidFill>
                  <a:srgbClr val="FF0000"/>
                </a:solidFill>
              </a:rPr>
              <a:t>Biochemical reaction:</a:t>
            </a:r>
            <a:endParaRPr lang="en-US" dirty="0">
              <a:solidFill>
                <a:srgbClr val="FF0000"/>
              </a:solidFill>
            </a:endParaRPr>
          </a:p>
          <a:p>
            <a:r>
              <a:rPr lang="en-US" dirty="0">
                <a:solidFill>
                  <a:srgbClr val="00B050"/>
                </a:solidFill>
              </a:rPr>
              <a:t>Gelatin-stab culture: Gelatin liquefaction Growth along the track of the wire with lateral spikes longest near the surface Providing “inverted fur tree” appearance. </a:t>
            </a:r>
            <a:endParaRPr lang="ar-IQ" dirty="0">
              <a:solidFill>
                <a:srgbClr val="00B050"/>
              </a:solidFill>
            </a:endParaRPr>
          </a:p>
        </p:txBody>
      </p:sp>
      <p:pic>
        <p:nvPicPr>
          <p:cNvPr id="3" name="صورة 2" descr="C:\Users\pc\Documents\تنزيل (17).jpg"/>
          <p:cNvPicPr/>
          <p:nvPr/>
        </p:nvPicPr>
        <p:blipFill>
          <a:blip r:embed="rId2">
            <a:extLst>
              <a:ext uri="{28A0092B-C50C-407E-A947-70E740481C1C}">
                <a14:useLocalDpi xmlns:a14="http://schemas.microsoft.com/office/drawing/2010/main" val="0"/>
              </a:ext>
            </a:extLst>
          </a:blip>
          <a:srcRect/>
          <a:stretch>
            <a:fillRect/>
          </a:stretch>
        </p:blipFill>
        <p:spPr bwMode="auto">
          <a:xfrm>
            <a:off x="2315029" y="2152174"/>
            <a:ext cx="4824535" cy="2015490"/>
          </a:xfrm>
          <a:prstGeom prst="rect">
            <a:avLst/>
          </a:prstGeom>
          <a:ln>
            <a:noFill/>
          </a:ln>
          <a:effectLst>
            <a:outerShdw blurRad="292100" dist="139700" dir="2700000" algn="tl" rotWithShape="0">
              <a:srgbClr val="333333">
                <a:alpha val="65000"/>
              </a:srgbClr>
            </a:outerShdw>
          </a:effectLst>
        </p:spPr>
      </p:pic>
      <p:sp>
        <p:nvSpPr>
          <p:cNvPr id="4" name="مستطيل 3"/>
          <p:cNvSpPr/>
          <p:nvPr/>
        </p:nvSpPr>
        <p:spPr>
          <a:xfrm>
            <a:off x="2286000" y="2690336"/>
            <a:ext cx="4572000" cy="1477328"/>
          </a:xfrm>
          <a:prstGeom prst="rect">
            <a:avLst/>
          </a:prstGeom>
        </p:spPr>
        <p:txBody>
          <a:bodyPr>
            <a:spAutoFit/>
          </a:bodyPr>
          <a:lstStyle/>
          <a:p>
            <a:r>
              <a:rPr lang="en-US" b="1" dirty="0"/>
              <a:t>Serology:</a:t>
            </a:r>
            <a:r>
              <a:rPr lang="en-US" dirty="0"/>
              <a:t> ELISA has been developed to measure antibodies to edema  toxin and lethal toxin.</a:t>
            </a:r>
          </a:p>
          <a:p>
            <a:r>
              <a:rPr lang="en-US" dirty="0"/>
              <a:t>Positive result: 4-fold change or single titer &gt; 1:32</a:t>
            </a:r>
          </a:p>
        </p:txBody>
      </p:sp>
      <p:sp>
        <p:nvSpPr>
          <p:cNvPr id="5" name="مستطيل 4"/>
          <p:cNvSpPr/>
          <p:nvPr/>
        </p:nvSpPr>
        <p:spPr>
          <a:xfrm>
            <a:off x="1907704" y="4797152"/>
            <a:ext cx="4572000" cy="1477328"/>
          </a:xfrm>
          <a:prstGeom prst="rect">
            <a:avLst/>
          </a:prstGeom>
        </p:spPr>
        <p:txBody>
          <a:bodyPr>
            <a:spAutoFit/>
          </a:bodyPr>
          <a:lstStyle/>
          <a:p>
            <a:r>
              <a:rPr lang="en-US" b="1" dirty="0">
                <a:solidFill>
                  <a:srgbClr val="FF0000"/>
                </a:solidFill>
              </a:rPr>
              <a:t>Serology:</a:t>
            </a:r>
            <a:r>
              <a:rPr lang="en-US" dirty="0"/>
              <a:t> ELISA has been developed to measure antibodies to edema  toxin and lethal toxin.</a:t>
            </a:r>
          </a:p>
          <a:p>
            <a:r>
              <a:rPr lang="en-US" dirty="0"/>
              <a:t>Positive result: 4-fold change or single titer &gt; 1:32</a:t>
            </a:r>
          </a:p>
        </p:txBody>
      </p:sp>
    </p:spTree>
    <p:extLst>
      <p:ext uri="{BB962C8B-B14F-4D97-AF65-F5344CB8AC3E}">
        <p14:creationId xmlns:p14="http://schemas.microsoft.com/office/powerpoint/2010/main" val="3348084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476672"/>
            <a:ext cx="6768752" cy="1477328"/>
          </a:xfrm>
          <a:prstGeom prst="rect">
            <a:avLst/>
          </a:prstGeom>
        </p:spPr>
        <p:txBody>
          <a:bodyPr wrap="square">
            <a:spAutoFit/>
          </a:bodyPr>
          <a:lstStyle/>
          <a:p>
            <a:r>
              <a:rPr lang="en-US" b="1" i="1" dirty="0">
                <a:solidFill>
                  <a:srgbClr val="FF0000"/>
                </a:solidFill>
              </a:rPr>
              <a:t>Bacillus cereus.</a:t>
            </a:r>
            <a:endParaRPr lang="en-US" dirty="0">
              <a:solidFill>
                <a:srgbClr val="FF0000"/>
              </a:solidFill>
            </a:endParaRPr>
          </a:p>
          <a:p>
            <a:r>
              <a:rPr lang="en-US" b="1" dirty="0"/>
              <a:t>	</a:t>
            </a:r>
            <a:endParaRPr lang="en-US" dirty="0"/>
          </a:p>
          <a:p>
            <a:r>
              <a:rPr lang="en-US" b="1" dirty="0">
                <a:solidFill>
                  <a:srgbClr val="00B050"/>
                </a:solidFill>
              </a:rPr>
              <a:t>General</a:t>
            </a:r>
            <a:r>
              <a:rPr lang="en-US" dirty="0">
                <a:solidFill>
                  <a:srgbClr val="00B050"/>
                </a:solidFill>
              </a:rPr>
              <a:t> </a:t>
            </a:r>
            <a:r>
              <a:rPr lang="en-US" b="1" dirty="0">
                <a:solidFill>
                  <a:srgbClr val="00B050"/>
                </a:solidFill>
              </a:rPr>
              <a:t>characteristics:</a:t>
            </a:r>
            <a:endParaRPr lang="en-US" dirty="0">
              <a:solidFill>
                <a:srgbClr val="00B050"/>
              </a:solidFill>
            </a:endParaRPr>
          </a:p>
          <a:p>
            <a:r>
              <a:rPr lang="en-US" dirty="0">
                <a:solidFill>
                  <a:srgbClr val="00B050"/>
                </a:solidFill>
              </a:rPr>
              <a:t>Exhibit motility by swarming in semisolid media Produce β lactamase, so not sensitive to penicillin.</a:t>
            </a:r>
          </a:p>
        </p:txBody>
      </p:sp>
      <p:pic>
        <p:nvPicPr>
          <p:cNvPr id="3" name="صورة 2" descr="C:\Users\pc\Documents\تنزيل (18).jpg"/>
          <p:cNvPicPr/>
          <p:nvPr/>
        </p:nvPicPr>
        <p:blipFill>
          <a:blip r:embed="rId2">
            <a:extLst>
              <a:ext uri="{28A0092B-C50C-407E-A947-70E740481C1C}">
                <a14:useLocalDpi xmlns:a14="http://schemas.microsoft.com/office/drawing/2010/main" val="0"/>
              </a:ext>
            </a:extLst>
          </a:blip>
          <a:srcRect/>
          <a:stretch>
            <a:fillRect/>
          </a:stretch>
        </p:blipFill>
        <p:spPr bwMode="auto">
          <a:xfrm>
            <a:off x="2555776" y="2709227"/>
            <a:ext cx="4176464" cy="2087925"/>
          </a:xfrm>
          <a:prstGeom prst="rect">
            <a:avLst/>
          </a:prstGeom>
          <a:ln>
            <a:noFill/>
          </a:ln>
          <a:effectLst>
            <a:outerShdw blurRad="292100" dist="139700" dir="2700000" algn="tl" rotWithShape="0">
              <a:srgbClr val="333333">
                <a:alpha val="65000"/>
              </a:srgbClr>
            </a:outerShdw>
          </a:effectLst>
        </p:spPr>
      </p:pic>
      <p:sp>
        <p:nvSpPr>
          <p:cNvPr id="4" name="مستطيل 3"/>
          <p:cNvSpPr/>
          <p:nvPr/>
        </p:nvSpPr>
        <p:spPr>
          <a:xfrm>
            <a:off x="3707904" y="5229200"/>
            <a:ext cx="2464264" cy="369332"/>
          </a:xfrm>
          <a:prstGeom prst="rect">
            <a:avLst/>
          </a:prstGeom>
        </p:spPr>
        <p:txBody>
          <a:bodyPr wrap="none">
            <a:spAutoFit/>
          </a:bodyPr>
          <a:lstStyle/>
          <a:p>
            <a:r>
              <a:rPr lang="en-US" b="1" dirty="0"/>
              <a:t>Swarming motility.    </a:t>
            </a:r>
            <a:endParaRPr lang="en-US" dirty="0"/>
          </a:p>
        </p:txBody>
      </p:sp>
    </p:spTree>
    <p:extLst>
      <p:ext uri="{BB962C8B-B14F-4D97-AF65-F5344CB8AC3E}">
        <p14:creationId xmlns:p14="http://schemas.microsoft.com/office/powerpoint/2010/main" val="36676043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103</TotalTime>
  <Words>978</Words>
  <Application>Microsoft Office PowerPoint</Application>
  <PresentationFormat>عرض على الشاشة (3:4)‏</PresentationFormat>
  <Paragraphs>172</Paragraphs>
  <Slides>26</Slides>
  <Notes>0</Notes>
  <HiddenSlides>0</HiddenSlides>
  <MMClips>0</MMClips>
  <ScaleCrop>false</ScaleCrop>
  <HeadingPairs>
    <vt:vector size="4" baseType="variant">
      <vt:variant>
        <vt:lpstr>نسق</vt:lpstr>
      </vt:variant>
      <vt:variant>
        <vt:i4>1</vt:i4>
      </vt:variant>
      <vt:variant>
        <vt:lpstr>عناوين الشرائح</vt:lpstr>
      </vt:variant>
      <vt:variant>
        <vt:i4>26</vt:i4>
      </vt:variant>
    </vt:vector>
  </HeadingPairs>
  <TitlesOfParts>
    <vt:vector size="27" baseType="lpstr">
      <vt:lpstr>انقلاب</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2o1O</dc:creator>
  <cp:lastModifiedBy>DR.Ahmed Saker 2o1O</cp:lastModifiedBy>
  <cp:revision>72</cp:revision>
  <dcterms:created xsi:type="dcterms:W3CDTF">2019-09-10T08:03:14Z</dcterms:created>
  <dcterms:modified xsi:type="dcterms:W3CDTF">2019-09-12T07:26:36Z</dcterms:modified>
</cp:coreProperties>
</file>